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1" r:id="rId4"/>
    <p:sldId id="260" r:id="rId5"/>
    <p:sldId id="262" r:id="rId6"/>
    <p:sldId id="263" r:id="rId7"/>
    <p:sldId id="258" r:id="rId8"/>
    <p:sldId id="264" r:id="rId9"/>
    <p:sldId id="265" r:id="rId10"/>
    <p:sldId id="266" r:id="rId11"/>
    <p:sldId id="259" r:id="rId12"/>
    <p:sldId id="267" r:id="rId13"/>
    <p:sldId id="268" r:id="rId14"/>
    <p:sldId id="269" r:id="rId1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3" d="100"/>
          <a:sy n="73" d="100"/>
        </p:scale>
        <p:origin x="576" y="78"/>
      </p:cViewPr>
      <p:guideLst/>
    </p:cSldViewPr>
  </p:slideViewPr>
  <p:notesTextViewPr>
    <p:cViewPr>
      <p:scale>
        <a:sx n="1" d="1"/>
        <a:sy n="1" d="1"/>
      </p:scale>
      <p:origin x="0" y="0"/>
    </p:cViewPr>
  </p:notesTextViewPr>
  <p:sorterViewPr>
    <p:cViewPr>
      <p:scale>
        <a:sx n="100" d="100"/>
        <a:sy n="100" d="100"/>
      </p:scale>
      <p:origin x="0" y="-32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L"/>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CA3D30-FB4A-494A-9ADF-90A0BEF463C8}" type="datetimeFigureOut">
              <a:rPr lang="es-CL" smtClean="0"/>
              <a:t>25-06-2020</a:t>
            </a:fld>
            <a:endParaRPr lang="es-CL"/>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L"/>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L"/>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103F15-10C2-43EF-AC4E-4870FE525322}" type="slidenum">
              <a:rPr lang="es-CL" smtClean="0"/>
              <a:t>‹Nº›</a:t>
            </a:fld>
            <a:endParaRPr lang="es-CL"/>
          </a:p>
        </p:txBody>
      </p:sp>
    </p:spTree>
    <p:extLst>
      <p:ext uri="{BB962C8B-B14F-4D97-AF65-F5344CB8AC3E}">
        <p14:creationId xmlns:p14="http://schemas.microsoft.com/office/powerpoint/2010/main" val="49616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D4851E-8FBB-4B6B-A109-85CE5E30B2CA}"/>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6A92D707-2202-495D-97B8-0FBBB21748E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A35771E2-CB6C-4569-A18E-00BA419E7F84}"/>
              </a:ext>
            </a:extLst>
          </p:cNvPr>
          <p:cNvSpPr>
            <a:spLocks noGrp="1"/>
          </p:cNvSpPr>
          <p:nvPr>
            <p:ph type="dt" sz="half" idx="10"/>
          </p:nvPr>
        </p:nvSpPr>
        <p:spPr/>
        <p:txBody>
          <a:bodyPr/>
          <a:lstStyle/>
          <a:p>
            <a:fld id="{3CC81BDC-AA8F-4B83-AA4D-A59C5A9DCFA9}" type="datetime1">
              <a:rPr lang="es-CL" smtClean="0"/>
              <a:t>25-06-2020</a:t>
            </a:fld>
            <a:endParaRPr lang="es-CL"/>
          </a:p>
        </p:txBody>
      </p:sp>
      <p:sp>
        <p:nvSpPr>
          <p:cNvPr id="5" name="Marcador de pie de página 4">
            <a:extLst>
              <a:ext uri="{FF2B5EF4-FFF2-40B4-BE49-F238E27FC236}">
                <a16:creationId xmlns:a16="http://schemas.microsoft.com/office/drawing/2014/main" id="{D536CCCB-EE5F-48A8-A901-A1D20239C83A}"/>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20C81DCA-A01E-4D87-B6CA-2645007D1C21}"/>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2028235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439641-B246-4DEF-A91F-F926A3E907EE}"/>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9E846D9-215B-4D0D-9711-E35CE9672E6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1E87C57B-67D6-4B51-BEA4-74C0DB285139}"/>
              </a:ext>
            </a:extLst>
          </p:cNvPr>
          <p:cNvSpPr>
            <a:spLocks noGrp="1"/>
          </p:cNvSpPr>
          <p:nvPr>
            <p:ph type="dt" sz="half" idx="10"/>
          </p:nvPr>
        </p:nvSpPr>
        <p:spPr/>
        <p:txBody>
          <a:bodyPr/>
          <a:lstStyle/>
          <a:p>
            <a:fld id="{0B5D2246-3B20-4915-A057-1337C7131380}" type="datetime1">
              <a:rPr lang="es-CL" smtClean="0"/>
              <a:t>25-06-2020</a:t>
            </a:fld>
            <a:endParaRPr lang="es-CL"/>
          </a:p>
        </p:txBody>
      </p:sp>
      <p:sp>
        <p:nvSpPr>
          <p:cNvPr id="5" name="Marcador de pie de página 4">
            <a:extLst>
              <a:ext uri="{FF2B5EF4-FFF2-40B4-BE49-F238E27FC236}">
                <a16:creationId xmlns:a16="http://schemas.microsoft.com/office/drawing/2014/main" id="{25743F05-E63E-4EF4-A2E5-9663731A403F}"/>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8928C7C7-2666-4C55-8590-6A4E90D85A6A}"/>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4091563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170CCA6-159C-4E46-9D7B-2D3334305F0A}"/>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03D80002-2E99-4F15-AA49-E7BAF43826FF}"/>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9C2FDF15-D1AD-4267-8598-33AD6A160AF5}"/>
              </a:ext>
            </a:extLst>
          </p:cNvPr>
          <p:cNvSpPr>
            <a:spLocks noGrp="1"/>
          </p:cNvSpPr>
          <p:nvPr>
            <p:ph type="dt" sz="half" idx="10"/>
          </p:nvPr>
        </p:nvSpPr>
        <p:spPr/>
        <p:txBody>
          <a:bodyPr/>
          <a:lstStyle/>
          <a:p>
            <a:fld id="{40677BC9-4C05-497F-AB7B-C5F497DBC503}" type="datetime1">
              <a:rPr lang="es-CL" smtClean="0"/>
              <a:t>25-06-2020</a:t>
            </a:fld>
            <a:endParaRPr lang="es-CL"/>
          </a:p>
        </p:txBody>
      </p:sp>
      <p:sp>
        <p:nvSpPr>
          <p:cNvPr id="5" name="Marcador de pie de página 4">
            <a:extLst>
              <a:ext uri="{FF2B5EF4-FFF2-40B4-BE49-F238E27FC236}">
                <a16:creationId xmlns:a16="http://schemas.microsoft.com/office/drawing/2014/main" id="{6F4FB0D4-B202-4BDF-863C-C1F8EAEE98A2}"/>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8C3BDDA4-89F9-4DFC-B393-A428FC94E8B1}"/>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1928198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EF3E0E-FB6F-42A6-93C2-CE6BF2698EAF}"/>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BF1B25C9-211E-4C56-ACA6-24A888453460}"/>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8E78869-7227-4B35-A214-B057CC938836}"/>
              </a:ext>
            </a:extLst>
          </p:cNvPr>
          <p:cNvSpPr>
            <a:spLocks noGrp="1"/>
          </p:cNvSpPr>
          <p:nvPr>
            <p:ph type="dt" sz="half" idx="10"/>
          </p:nvPr>
        </p:nvSpPr>
        <p:spPr/>
        <p:txBody>
          <a:bodyPr/>
          <a:lstStyle/>
          <a:p>
            <a:fld id="{6CDC4F73-076D-4471-B666-8DF47B762678}" type="datetime1">
              <a:rPr lang="es-CL" smtClean="0"/>
              <a:t>25-06-2020</a:t>
            </a:fld>
            <a:endParaRPr lang="es-CL"/>
          </a:p>
        </p:txBody>
      </p:sp>
      <p:sp>
        <p:nvSpPr>
          <p:cNvPr id="5" name="Marcador de pie de página 4">
            <a:extLst>
              <a:ext uri="{FF2B5EF4-FFF2-40B4-BE49-F238E27FC236}">
                <a16:creationId xmlns:a16="http://schemas.microsoft.com/office/drawing/2014/main" id="{5BC229A1-684A-42AA-8381-CA80ACEC4E25}"/>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47084E86-4D4C-46B5-96B5-78504CCB0A5A}"/>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8040043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E2EE83-891E-447C-99FB-D73797316591}"/>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6B550545-C370-47FF-B062-4A3ABE63C1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898CE89-F5CC-4E33-90F1-CB849E02BD73}"/>
              </a:ext>
            </a:extLst>
          </p:cNvPr>
          <p:cNvSpPr>
            <a:spLocks noGrp="1"/>
          </p:cNvSpPr>
          <p:nvPr>
            <p:ph type="dt" sz="half" idx="10"/>
          </p:nvPr>
        </p:nvSpPr>
        <p:spPr/>
        <p:txBody>
          <a:bodyPr/>
          <a:lstStyle/>
          <a:p>
            <a:fld id="{746EBC0D-919D-4605-AA51-335801A1A220}" type="datetime1">
              <a:rPr lang="es-CL" smtClean="0"/>
              <a:t>25-06-2020</a:t>
            </a:fld>
            <a:endParaRPr lang="es-CL"/>
          </a:p>
        </p:txBody>
      </p:sp>
      <p:sp>
        <p:nvSpPr>
          <p:cNvPr id="5" name="Marcador de pie de página 4">
            <a:extLst>
              <a:ext uri="{FF2B5EF4-FFF2-40B4-BE49-F238E27FC236}">
                <a16:creationId xmlns:a16="http://schemas.microsoft.com/office/drawing/2014/main" id="{0BC6CEEC-5FB3-4141-AC93-1E5B39230672}"/>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D34F96EC-59C5-4AE2-B971-896A49AC252B}"/>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371940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FBD2B6-BB41-4D65-9976-ED1FFC708F61}"/>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1544191-D4BA-40C9-939C-980ABFB8D652}"/>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976D12A1-6D46-48E3-83FC-72579FD828E5}"/>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70ED27C4-0C36-4B42-86B4-CA7EE2C005C2}"/>
              </a:ext>
            </a:extLst>
          </p:cNvPr>
          <p:cNvSpPr>
            <a:spLocks noGrp="1"/>
          </p:cNvSpPr>
          <p:nvPr>
            <p:ph type="dt" sz="half" idx="10"/>
          </p:nvPr>
        </p:nvSpPr>
        <p:spPr/>
        <p:txBody>
          <a:bodyPr/>
          <a:lstStyle/>
          <a:p>
            <a:fld id="{FF394A7E-D3B1-4E52-90D2-3962F97C81B8}" type="datetime1">
              <a:rPr lang="es-CL" smtClean="0"/>
              <a:t>25-06-2020</a:t>
            </a:fld>
            <a:endParaRPr lang="es-CL"/>
          </a:p>
        </p:txBody>
      </p:sp>
      <p:sp>
        <p:nvSpPr>
          <p:cNvPr id="6" name="Marcador de pie de página 5">
            <a:extLst>
              <a:ext uri="{FF2B5EF4-FFF2-40B4-BE49-F238E27FC236}">
                <a16:creationId xmlns:a16="http://schemas.microsoft.com/office/drawing/2014/main" id="{86ECF2F5-2C1D-45F8-9BC3-262F7CE7DF2E}"/>
              </a:ext>
            </a:extLst>
          </p:cNvPr>
          <p:cNvSpPr>
            <a:spLocks noGrp="1"/>
          </p:cNvSpPr>
          <p:nvPr>
            <p:ph type="ftr" sz="quarter" idx="11"/>
          </p:nvPr>
        </p:nvSpPr>
        <p:spPr/>
        <p:txBody>
          <a:bodyPr/>
          <a:lstStyle/>
          <a:p>
            <a:r>
              <a:rPr lang="es-CL"/>
              <a:t>(c) Salvador Valdés P.</a:t>
            </a:r>
          </a:p>
        </p:txBody>
      </p:sp>
      <p:sp>
        <p:nvSpPr>
          <p:cNvPr id="7" name="Marcador de número de diapositiva 6">
            <a:extLst>
              <a:ext uri="{FF2B5EF4-FFF2-40B4-BE49-F238E27FC236}">
                <a16:creationId xmlns:a16="http://schemas.microsoft.com/office/drawing/2014/main" id="{22982D7E-B213-425B-93B9-0F25F4A4739C}"/>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2766138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D8F62A-314D-46D4-A948-5662A664480C}"/>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A84A0FC1-16B7-40A2-BA1C-15F7D339C3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AB9B7D06-7F85-4564-ACEC-5BDF783F2AC1}"/>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F6DBB1C8-C9D8-4B04-982C-C2513F8454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DE2A620A-9943-4292-83E5-FE5BAC30146E}"/>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E2F187E9-327B-4C5C-BF49-61F7D472EB7A}"/>
              </a:ext>
            </a:extLst>
          </p:cNvPr>
          <p:cNvSpPr>
            <a:spLocks noGrp="1"/>
          </p:cNvSpPr>
          <p:nvPr>
            <p:ph type="dt" sz="half" idx="10"/>
          </p:nvPr>
        </p:nvSpPr>
        <p:spPr/>
        <p:txBody>
          <a:bodyPr/>
          <a:lstStyle/>
          <a:p>
            <a:fld id="{FB0AC026-A268-4D7F-BD4C-94C90899194F}" type="datetime1">
              <a:rPr lang="es-CL" smtClean="0"/>
              <a:t>25-06-2020</a:t>
            </a:fld>
            <a:endParaRPr lang="es-CL"/>
          </a:p>
        </p:txBody>
      </p:sp>
      <p:sp>
        <p:nvSpPr>
          <p:cNvPr id="8" name="Marcador de pie de página 7">
            <a:extLst>
              <a:ext uri="{FF2B5EF4-FFF2-40B4-BE49-F238E27FC236}">
                <a16:creationId xmlns:a16="http://schemas.microsoft.com/office/drawing/2014/main" id="{600B51CF-3851-4179-9EAD-121CF38668AF}"/>
              </a:ext>
            </a:extLst>
          </p:cNvPr>
          <p:cNvSpPr>
            <a:spLocks noGrp="1"/>
          </p:cNvSpPr>
          <p:nvPr>
            <p:ph type="ftr" sz="quarter" idx="11"/>
          </p:nvPr>
        </p:nvSpPr>
        <p:spPr/>
        <p:txBody>
          <a:bodyPr/>
          <a:lstStyle/>
          <a:p>
            <a:r>
              <a:rPr lang="es-CL"/>
              <a:t>(c) Salvador Valdés P.</a:t>
            </a:r>
          </a:p>
        </p:txBody>
      </p:sp>
      <p:sp>
        <p:nvSpPr>
          <p:cNvPr id="9" name="Marcador de número de diapositiva 8">
            <a:extLst>
              <a:ext uri="{FF2B5EF4-FFF2-40B4-BE49-F238E27FC236}">
                <a16:creationId xmlns:a16="http://schemas.microsoft.com/office/drawing/2014/main" id="{7CAE166E-825C-478F-A53D-4CC49B62950C}"/>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2345200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ED63AC-BDCE-477F-9B1D-816B31AB6BBB}"/>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1E9DC6CF-E842-4068-8293-C6A3156C5D44}"/>
              </a:ext>
            </a:extLst>
          </p:cNvPr>
          <p:cNvSpPr>
            <a:spLocks noGrp="1"/>
          </p:cNvSpPr>
          <p:nvPr>
            <p:ph type="dt" sz="half" idx="10"/>
          </p:nvPr>
        </p:nvSpPr>
        <p:spPr/>
        <p:txBody>
          <a:bodyPr/>
          <a:lstStyle/>
          <a:p>
            <a:fld id="{B46B9EC3-3791-4FB0-AF5B-977BF4801C79}" type="datetime1">
              <a:rPr lang="es-CL" smtClean="0"/>
              <a:t>25-06-2020</a:t>
            </a:fld>
            <a:endParaRPr lang="es-CL"/>
          </a:p>
        </p:txBody>
      </p:sp>
      <p:sp>
        <p:nvSpPr>
          <p:cNvPr id="4" name="Marcador de pie de página 3">
            <a:extLst>
              <a:ext uri="{FF2B5EF4-FFF2-40B4-BE49-F238E27FC236}">
                <a16:creationId xmlns:a16="http://schemas.microsoft.com/office/drawing/2014/main" id="{06004A78-C396-44D9-BC09-C803514C5EBE}"/>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F9A64EF8-266C-4D19-AA39-F75EB8845734}"/>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1505294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E212A886-BDB1-4939-B74A-8F94E200773D}"/>
              </a:ext>
            </a:extLst>
          </p:cNvPr>
          <p:cNvSpPr>
            <a:spLocks noGrp="1"/>
          </p:cNvSpPr>
          <p:nvPr>
            <p:ph type="dt" sz="half" idx="10"/>
          </p:nvPr>
        </p:nvSpPr>
        <p:spPr/>
        <p:txBody>
          <a:bodyPr/>
          <a:lstStyle/>
          <a:p>
            <a:fld id="{52D50DE7-081D-4ACF-BE5D-949D54F90A00}" type="datetime1">
              <a:rPr lang="es-CL" smtClean="0"/>
              <a:t>25-06-2020</a:t>
            </a:fld>
            <a:endParaRPr lang="es-CL"/>
          </a:p>
        </p:txBody>
      </p:sp>
      <p:sp>
        <p:nvSpPr>
          <p:cNvPr id="3" name="Marcador de pie de página 2">
            <a:extLst>
              <a:ext uri="{FF2B5EF4-FFF2-40B4-BE49-F238E27FC236}">
                <a16:creationId xmlns:a16="http://schemas.microsoft.com/office/drawing/2014/main" id="{8466D8EC-7230-4663-91BF-0AEFC6F4ACA8}"/>
              </a:ext>
            </a:extLst>
          </p:cNvPr>
          <p:cNvSpPr>
            <a:spLocks noGrp="1"/>
          </p:cNvSpPr>
          <p:nvPr>
            <p:ph type="ftr" sz="quarter" idx="11"/>
          </p:nvPr>
        </p:nvSpPr>
        <p:spPr/>
        <p:txBody>
          <a:bodyPr/>
          <a:lstStyle/>
          <a:p>
            <a:r>
              <a:rPr lang="es-CL"/>
              <a:t>(c) Salvador Valdés P.</a:t>
            </a:r>
          </a:p>
        </p:txBody>
      </p:sp>
      <p:sp>
        <p:nvSpPr>
          <p:cNvPr id="4" name="Marcador de número de diapositiva 3">
            <a:extLst>
              <a:ext uri="{FF2B5EF4-FFF2-40B4-BE49-F238E27FC236}">
                <a16:creationId xmlns:a16="http://schemas.microsoft.com/office/drawing/2014/main" id="{4E09B53B-D5FC-4D58-9D7D-AFA7DCA46EA8}"/>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298357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5F6310-9ED0-4050-8A78-F6EA076B70AC}"/>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0190C87D-3951-423B-8CB8-F592C67AB0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0CF32676-4FDF-4CFD-AB54-9C6010CF06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BBF82E99-6CBE-42FC-BEF2-7F56E152EF1C}"/>
              </a:ext>
            </a:extLst>
          </p:cNvPr>
          <p:cNvSpPr>
            <a:spLocks noGrp="1"/>
          </p:cNvSpPr>
          <p:nvPr>
            <p:ph type="dt" sz="half" idx="10"/>
          </p:nvPr>
        </p:nvSpPr>
        <p:spPr/>
        <p:txBody>
          <a:bodyPr/>
          <a:lstStyle/>
          <a:p>
            <a:fld id="{B13B22FA-A755-48CE-85F0-620F3CA422AA}" type="datetime1">
              <a:rPr lang="es-CL" smtClean="0"/>
              <a:t>25-06-2020</a:t>
            </a:fld>
            <a:endParaRPr lang="es-CL"/>
          </a:p>
        </p:txBody>
      </p:sp>
      <p:sp>
        <p:nvSpPr>
          <p:cNvPr id="6" name="Marcador de pie de página 5">
            <a:extLst>
              <a:ext uri="{FF2B5EF4-FFF2-40B4-BE49-F238E27FC236}">
                <a16:creationId xmlns:a16="http://schemas.microsoft.com/office/drawing/2014/main" id="{50DFFE73-9E95-43BE-9CC7-DAD1FEB86532}"/>
              </a:ext>
            </a:extLst>
          </p:cNvPr>
          <p:cNvSpPr>
            <a:spLocks noGrp="1"/>
          </p:cNvSpPr>
          <p:nvPr>
            <p:ph type="ftr" sz="quarter" idx="11"/>
          </p:nvPr>
        </p:nvSpPr>
        <p:spPr/>
        <p:txBody>
          <a:bodyPr/>
          <a:lstStyle/>
          <a:p>
            <a:r>
              <a:rPr lang="es-CL"/>
              <a:t>(c) Salvador Valdés P.</a:t>
            </a:r>
          </a:p>
        </p:txBody>
      </p:sp>
      <p:sp>
        <p:nvSpPr>
          <p:cNvPr id="7" name="Marcador de número de diapositiva 6">
            <a:extLst>
              <a:ext uri="{FF2B5EF4-FFF2-40B4-BE49-F238E27FC236}">
                <a16:creationId xmlns:a16="http://schemas.microsoft.com/office/drawing/2014/main" id="{EB15021B-D105-4101-9091-94AB8C1F8871}"/>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737881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FC7BCF-676F-417C-8B49-D4438F91E212}"/>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E93E65A4-55CA-4288-B695-C4F3631476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A0DF6AFB-4756-4A7E-B70D-D1FA44178E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5130F649-AC74-4774-B0A9-513DD25CF8D4}"/>
              </a:ext>
            </a:extLst>
          </p:cNvPr>
          <p:cNvSpPr>
            <a:spLocks noGrp="1"/>
          </p:cNvSpPr>
          <p:nvPr>
            <p:ph type="dt" sz="half" idx="10"/>
          </p:nvPr>
        </p:nvSpPr>
        <p:spPr/>
        <p:txBody>
          <a:bodyPr/>
          <a:lstStyle/>
          <a:p>
            <a:fld id="{3274A0DB-8236-4E48-BDF0-D1EF239A3AD5}" type="datetime1">
              <a:rPr lang="es-CL" smtClean="0"/>
              <a:t>25-06-2020</a:t>
            </a:fld>
            <a:endParaRPr lang="es-CL"/>
          </a:p>
        </p:txBody>
      </p:sp>
      <p:sp>
        <p:nvSpPr>
          <p:cNvPr id="6" name="Marcador de pie de página 5">
            <a:extLst>
              <a:ext uri="{FF2B5EF4-FFF2-40B4-BE49-F238E27FC236}">
                <a16:creationId xmlns:a16="http://schemas.microsoft.com/office/drawing/2014/main" id="{D06CBEDF-F6C6-4ED4-815C-02E9409D3319}"/>
              </a:ext>
            </a:extLst>
          </p:cNvPr>
          <p:cNvSpPr>
            <a:spLocks noGrp="1"/>
          </p:cNvSpPr>
          <p:nvPr>
            <p:ph type="ftr" sz="quarter" idx="11"/>
          </p:nvPr>
        </p:nvSpPr>
        <p:spPr/>
        <p:txBody>
          <a:bodyPr/>
          <a:lstStyle/>
          <a:p>
            <a:r>
              <a:rPr lang="es-CL"/>
              <a:t>(c) Salvador Valdés P.</a:t>
            </a:r>
          </a:p>
        </p:txBody>
      </p:sp>
      <p:sp>
        <p:nvSpPr>
          <p:cNvPr id="7" name="Marcador de número de diapositiva 6">
            <a:extLst>
              <a:ext uri="{FF2B5EF4-FFF2-40B4-BE49-F238E27FC236}">
                <a16:creationId xmlns:a16="http://schemas.microsoft.com/office/drawing/2014/main" id="{4C692CDE-2D28-4B92-BEA4-D93DE5CE6F07}"/>
              </a:ext>
            </a:extLst>
          </p:cNvPr>
          <p:cNvSpPr>
            <a:spLocks noGrp="1"/>
          </p:cNvSpPr>
          <p:nvPr>
            <p:ph type="sldNum" sz="quarter" idx="12"/>
          </p:nvPr>
        </p:nvSpPr>
        <p:spPr/>
        <p:txBody>
          <a:bodyPr/>
          <a:lstStyle/>
          <a:p>
            <a:fld id="{E67370A2-CC11-46C6-8EBC-AC51B6DC5FF2}" type="slidenum">
              <a:rPr lang="es-CL" smtClean="0"/>
              <a:t>‹Nº›</a:t>
            </a:fld>
            <a:endParaRPr lang="es-CL"/>
          </a:p>
        </p:txBody>
      </p:sp>
    </p:spTree>
    <p:extLst>
      <p:ext uri="{BB962C8B-B14F-4D97-AF65-F5344CB8AC3E}">
        <p14:creationId xmlns:p14="http://schemas.microsoft.com/office/powerpoint/2010/main" val="20968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A25E6862-F022-4DFD-8758-DE58744C5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05218F51-88EA-4AE3-A2FB-4834BCAF23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55ED3ECC-F418-447A-B103-0A82E22FF3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A49317-0714-4334-A713-1D1B4F534E17}" type="datetime1">
              <a:rPr lang="es-CL" smtClean="0"/>
              <a:t>25-06-2020</a:t>
            </a:fld>
            <a:endParaRPr lang="es-CL"/>
          </a:p>
        </p:txBody>
      </p:sp>
      <p:sp>
        <p:nvSpPr>
          <p:cNvPr id="5" name="Marcador de pie de página 4">
            <a:extLst>
              <a:ext uri="{FF2B5EF4-FFF2-40B4-BE49-F238E27FC236}">
                <a16:creationId xmlns:a16="http://schemas.microsoft.com/office/drawing/2014/main" id="{E6BEFD43-EE18-450C-BD5D-1980634B8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s-CL"/>
              <a:t>(c) Salvador Valdés P.</a:t>
            </a:r>
          </a:p>
        </p:txBody>
      </p:sp>
      <p:sp>
        <p:nvSpPr>
          <p:cNvPr id="6" name="Marcador de número de diapositiva 5">
            <a:extLst>
              <a:ext uri="{FF2B5EF4-FFF2-40B4-BE49-F238E27FC236}">
                <a16:creationId xmlns:a16="http://schemas.microsoft.com/office/drawing/2014/main" id="{09D3062A-468A-4218-9C99-326013D6E6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7370A2-CC11-46C6-8EBC-AC51B6DC5FF2}" type="slidenum">
              <a:rPr lang="es-CL" smtClean="0"/>
              <a:t>‹Nº›</a:t>
            </a:fld>
            <a:endParaRPr lang="es-CL"/>
          </a:p>
        </p:txBody>
      </p:sp>
    </p:spTree>
    <p:extLst>
      <p:ext uri="{BB962C8B-B14F-4D97-AF65-F5344CB8AC3E}">
        <p14:creationId xmlns:p14="http://schemas.microsoft.com/office/powerpoint/2010/main" val="1448315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C2579-0B41-4E20-BCDB-954BAF18CF62}"/>
              </a:ext>
            </a:extLst>
          </p:cNvPr>
          <p:cNvSpPr>
            <a:spLocks noGrp="1"/>
          </p:cNvSpPr>
          <p:nvPr>
            <p:ph type="ctrTitle"/>
          </p:nvPr>
        </p:nvSpPr>
        <p:spPr>
          <a:xfrm>
            <a:off x="1524000" y="1122362"/>
            <a:ext cx="9144000" cy="2843995"/>
          </a:xfrm>
        </p:spPr>
        <p:txBody>
          <a:bodyPr>
            <a:normAutofit fontScale="90000"/>
          </a:bodyPr>
          <a:lstStyle/>
          <a:p>
            <a:r>
              <a:rPr lang="es-CL" dirty="0"/>
              <a:t>Separación de remuneraciones entre el estamento político y la alta dirección pública</a:t>
            </a:r>
          </a:p>
        </p:txBody>
      </p:sp>
      <p:sp>
        <p:nvSpPr>
          <p:cNvPr id="3" name="Subtítulo 2">
            <a:extLst>
              <a:ext uri="{FF2B5EF4-FFF2-40B4-BE49-F238E27FC236}">
                <a16:creationId xmlns:a16="http://schemas.microsoft.com/office/drawing/2014/main" id="{4FACB1B6-FA9E-4C78-8EC2-1DF40362556B}"/>
              </a:ext>
            </a:extLst>
          </p:cNvPr>
          <p:cNvSpPr>
            <a:spLocks noGrp="1"/>
          </p:cNvSpPr>
          <p:nvPr>
            <p:ph type="subTitle" idx="1"/>
          </p:nvPr>
        </p:nvSpPr>
        <p:spPr>
          <a:xfrm>
            <a:off x="1524000" y="4504562"/>
            <a:ext cx="9144000" cy="1655762"/>
          </a:xfrm>
        </p:spPr>
        <p:txBody>
          <a:bodyPr/>
          <a:lstStyle/>
          <a:p>
            <a:r>
              <a:rPr lang="es-CL" dirty="0"/>
              <a:t>Salvador Valdés Prieto, Profesor Titular UC, Clapes UC </a:t>
            </a:r>
          </a:p>
          <a:p>
            <a:r>
              <a:rPr lang="es-CL" dirty="0"/>
              <a:t>presentación al Consejo de Alta Dirección Pública, </a:t>
            </a:r>
          </a:p>
          <a:p>
            <a:r>
              <a:rPr lang="es-CL" dirty="0"/>
              <a:t>18 de junio 2020</a:t>
            </a:r>
          </a:p>
        </p:txBody>
      </p:sp>
      <p:sp>
        <p:nvSpPr>
          <p:cNvPr id="4" name="Marcador de pie de página 3">
            <a:extLst>
              <a:ext uri="{FF2B5EF4-FFF2-40B4-BE49-F238E27FC236}">
                <a16:creationId xmlns:a16="http://schemas.microsoft.com/office/drawing/2014/main" id="{DF9C4829-A93C-4B4D-88E8-D2EAC0F68FDA}"/>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C0401815-2B3E-451E-A3D0-C9D0F61D1AF8}"/>
              </a:ext>
            </a:extLst>
          </p:cNvPr>
          <p:cNvSpPr>
            <a:spLocks noGrp="1"/>
          </p:cNvSpPr>
          <p:nvPr>
            <p:ph type="sldNum" sz="quarter" idx="12"/>
          </p:nvPr>
        </p:nvSpPr>
        <p:spPr/>
        <p:txBody>
          <a:bodyPr/>
          <a:lstStyle/>
          <a:p>
            <a:fld id="{E67370A2-CC11-46C6-8EBC-AC51B6DC5FF2}" type="slidenum">
              <a:rPr lang="es-CL" smtClean="0"/>
              <a:t>1</a:t>
            </a:fld>
            <a:endParaRPr lang="es-CL"/>
          </a:p>
        </p:txBody>
      </p:sp>
    </p:spTree>
    <p:extLst>
      <p:ext uri="{BB962C8B-B14F-4D97-AF65-F5344CB8AC3E}">
        <p14:creationId xmlns:p14="http://schemas.microsoft.com/office/powerpoint/2010/main" val="3226239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2: </a:t>
            </a:r>
            <a:r>
              <a:rPr lang="es-CL" dirty="0" err="1"/>
              <a:t>func</a:t>
            </a:r>
            <a:r>
              <a:rPr lang="es-CL" dirty="0"/>
              <a:t>. de la exclusiva confianza del PR</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a:bodyPr>
          <a:lstStyle/>
          <a:p>
            <a:pPr marL="0" indent="0">
              <a:buNone/>
            </a:pPr>
            <a:r>
              <a:rPr lang="es-CL" b="1" dirty="0"/>
              <a:t>Concepto: </a:t>
            </a:r>
            <a:r>
              <a:rPr lang="es-CL" dirty="0"/>
              <a:t>En realidad los cargos ADP son de “media confianza”: si bien pueden ser removidos libremente por el PR, la ley limita al Presidente en la designación del reemplazante: restringe al Presidente a elegir dentro de la terna ADP.</a:t>
            </a:r>
          </a:p>
          <a:p>
            <a:pPr marL="457200" lvl="1" indent="0">
              <a:buNone/>
            </a:pPr>
            <a:r>
              <a:rPr lang="es-CL" dirty="0"/>
              <a:t>Como es cada vez más difícil para el Presidente designar a quien desee, ya no hay “exclusiva confianza” en su sentido antiguo, en los cargos directivos de primer nivel.</a:t>
            </a:r>
          </a:p>
          <a:p>
            <a:pPr marL="0" indent="0">
              <a:buNone/>
            </a:pPr>
            <a:r>
              <a:rPr lang="es-CL" b="1" dirty="0"/>
              <a:t>Propuesta al Consejo ADP: </a:t>
            </a:r>
            <a:r>
              <a:rPr lang="es-CL" dirty="0"/>
              <a:t>solicitar legislar para restringir el encargo a sólo a “aquellos puestos de altos funcionarios para los que el Presidente tenga, según la ley, libertad amplia para su designación y también para su remoción.” </a:t>
            </a:r>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10</a:t>
            </a:fld>
            <a:endParaRPr lang="es-CL"/>
          </a:p>
        </p:txBody>
      </p:sp>
    </p:spTree>
    <p:extLst>
      <p:ext uri="{BB962C8B-B14F-4D97-AF65-F5344CB8AC3E}">
        <p14:creationId xmlns:p14="http://schemas.microsoft.com/office/powerpoint/2010/main" val="220533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3: limitar </a:t>
            </a:r>
            <a:r>
              <a:rPr lang="es-CL" dirty="0" err="1"/>
              <a:t>remun</a:t>
            </a:r>
            <a:r>
              <a:rPr lang="es-CL" dirty="0"/>
              <a:t>. a políticos migrantes </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fontScale="92500"/>
          </a:bodyPr>
          <a:lstStyle/>
          <a:p>
            <a:pPr marL="0" indent="0">
              <a:buNone/>
            </a:pPr>
            <a:r>
              <a:rPr lang="es-CL" dirty="0"/>
              <a:t>De concretarse las intenciones de los legisladores de separar a los Altos Directivos de Primer Nivel del estamento político y de disminuir las remuneraciones de este último, aparecen un nuevo riesgo, a prevenir:</a:t>
            </a:r>
          </a:p>
          <a:p>
            <a:r>
              <a:rPr lang="es-CL" dirty="0"/>
              <a:t>Al disminuir las remuneraciones de subsecretarios y parlamentarios y mantenerse o subir gradualmente las de muchos cargos ADP, habrá una nueva  brecha. Ella convertirá a estos últimos cargos en un botín.</a:t>
            </a:r>
          </a:p>
          <a:p>
            <a:pPr lvl="1"/>
            <a:r>
              <a:rPr lang="es-CL" dirty="0"/>
              <a:t>Crecerá un flujo de personal hasta ahora inusual: el político que migra hacia cargos ADP usando toda su influencia, con el fin de acceder a remuneraciones superiores.</a:t>
            </a:r>
          </a:p>
          <a:p>
            <a:pPr lvl="1"/>
            <a:r>
              <a:rPr lang="es-CL" dirty="0"/>
              <a:t>Disminuirán los Jefes de Servicio que desean pasar a la carrera política. </a:t>
            </a:r>
          </a:p>
          <a:p>
            <a:r>
              <a:rPr lang="es-CL" dirty="0"/>
              <a:t>Más grave: crecerá la presión subterránea sobre el Consejo ADP y los Comités de Selección. Sube riesgo de desprestigio ante postulantes.</a:t>
            </a:r>
          </a:p>
          <a:p>
            <a:pPr marL="0" indent="0">
              <a:buNone/>
            </a:pPr>
            <a:endParaRPr lang="es-CL" dirty="0"/>
          </a:p>
        </p:txBody>
      </p:sp>
      <p:sp>
        <p:nvSpPr>
          <p:cNvPr id="4" name="Marcador de pie de página 3">
            <a:extLst>
              <a:ext uri="{FF2B5EF4-FFF2-40B4-BE49-F238E27FC236}">
                <a16:creationId xmlns:a16="http://schemas.microsoft.com/office/drawing/2014/main" id="{D8A06200-442B-4F3C-8CC7-E15F3AA28165}"/>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65086472-3AB4-4DF5-8777-186201833823}"/>
              </a:ext>
            </a:extLst>
          </p:cNvPr>
          <p:cNvSpPr>
            <a:spLocks noGrp="1"/>
          </p:cNvSpPr>
          <p:nvPr>
            <p:ph type="sldNum" sz="quarter" idx="12"/>
          </p:nvPr>
        </p:nvSpPr>
        <p:spPr/>
        <p:txBody>
          <a:bodyPr/>
          <a:lstStyle/>
          <a:p>
            <a:fld id="{E67370A2-CC11-46C6-8EBC-AC51B6DC5FF2}" type="slidenum">
              <a:rPr lang="es-CL" smtClean="0"/>
              <a:t>11</a:t>
            </a:fld>
            <a:endParaRPr lang="es-CL"/>
          </a:p>
        </p:txBody>
      </p:sp>
    </p:spTree>
    <p:extLst>
      <p:ext uri="{BB962C8B-B14F-4D97-AF65-F5344CB8AC3E}">
        <p14:creationId xmlns:p14="http://schemas.microsoft.com/office/powerpoint/2010/main" val="426747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3: limitar </a:t>
            </a:r>
            <a:r>
              <a:rPr lang="es-CL" dirty="0" err="1"/>
              <a:t>remun</a:t>
            </a:r>
            <a:r>
              <a:rPr lang="es-CL" dirty="0"/>
              <a:t>. a políticos migrantes </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a:bodyPr>
          <a:lstStyle/>
          <a:p>
            <a:pPr marL="0" indent="0">
              <a:buNone/>
            </a:pPr>
            <a:r>
              <a:rPr lang="es-CL" dirty="0"/>
              <a:t>¿Bastará el filtro ofrecido por los concursos ADP? No siempre.</a:t>
            </a:r>
          </a:p>
          <a:p>
            <a:pPr marL="0" indent="0">
              <a:buNone/>
            </a:pPr>
            <a:r>
              <a:rPr lang="es-CL" dirty="0"/>
              <a:t>Se propone solicitar una protección legal adicional para el Consejo y los Comités de Selección. Agregar a la ley 19.882: </a:t>
            </a:r>
          </a:p>
          <a:p>
            <a:pPr algn="just"/>
            <a:r>
              <a:rPr lang="es-CL" dirty="0"/>
              <a:t>“Con todo, para quien haya desempeñado puestos en el estamento político (definido en la ley NN) en alguno de los 24 meses previos a ser designado en un puesto de alta dirección pública, la concesión de esta asignación, sumada a las remuneraciones permanentes, no podrá significar en cada año calendario una cantidad promedio superior a la remuneración de su último puesto en el estamento político, debidamente reajustada.” </a:t>
            </a:r>
          </a:p>
        </p:txBody>
      </p:sp>
      <p:sp>
        <p:nvSpPr>
          <p:cNvPr id="4" name="Marcador de pie de página 3">
            <a:extLst>
              <a:ext uri="{FF2B5EF4-FFF2-40B4-BE49-F238E27FC236}">
                <a16:creationId xmlns:a16="http://schemas.microsoft.com/office/drawing/2014/main" id="{D8A06200-442B-4F3C-8CC7-E15F3AA28165}"/>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65086472-3AB4-4DF5-8777-186201833823}"/>
              </a:ext>
            </a:extLst>
          </p:cNvPr>
          <p:cNvSpPr>
            <a:spLocks noGrp="1"/>
          </p:cNvSpPr>
          <p:nvPr>
            <p:ph type="sldNum" sz="quarter" idx="12"/>
          </p:nvPr>
        </p:nvSpPr>
        <p:spPr/>
        <p:txBody>
          <a:bodyPr/>
          <a:lstStyle/>
          <a:p>
            <a:fld id="{E67370A2-CC11-46C6-8EBC-AC51B6DC5FF2}" type="slidenum">
              <a:rPr lang="es-CL" smtClean="0"/>
              <a:t>12</a:t>
            </a:fld>
            <a:endParaRPr lang="es-CL"/>
          </a:p>
        </p:txBody>
      </p:sp>
    </p:spTree>
    <p:extLst>
      <p:ext uri="{BB962C8B-B14F-4D97-AF65-F5344CB8AC3E}">
        <p14:creationId xmlns:p14="http://schemas.microsoft.com/office/powerpoint/2010/main" val="12376639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3: limitar </a:t>
            </a:r>
            <a:r>
              <a:rPr lang="es-CL" dirty="0" err="1"/>
              <a:t>remun</a:t>
            </a:r>
            <a:r>
              <a:rPr lang="es-CL" dirty="0"/>
              <a:t>. a políticos migrantes </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fontScale="92500" lnSpcReduction="10000"/>
          </a:bodyPr>
          <a:lstStyle/>
          <a:p>
            <a:r>
              <a:rPr lang="es-CL" sz="2200" dirty="0"/>
              <a:t>“Con todo, para quien haya desempeñado puestos en el estamento político en alguno de los 24 meses previos a ser designado en un puesto de alta dirección pública, la concesión de esta asignación, sumada a las remuneraciones permanentes, no podrá significar en cada año calendario una cantidad promedio superior a la remuneración de su último puesto en el estamento político, debidamente reajustada.” </a:t>
            </a:r>
          </a:p>
          <a:p>
            <a:pPr marL="0" indent="0" algn="just">
              <a:buNone/>
            </a:pPr>
            <a:r>
              <a:rPr lang="es-CL" dirty="0"/>
              <a:t>Cambio conceptual inevitable: la asignación ADP no dependerá solamente del puesto sino también del ocupante. Provenir del estamento político en forma reciente gatillará una restricción adicional, aunque sólo durante un “período de enfriamiento” de 24 meses. Es una restricción objetiva, por ley.</a:t>
            </a:r>
          </a:p>
          <a:p>
            <a:pPr marL="0" indent="0" algn="just">
              <a:buNone/>
            </a:pPr>
            <a:r>
              <a:rPr lang="es-CL" dirty="0"/>
              <a:t>Requiere reformar inciso 3° del art. 65 de ley 19.882.</a:t>
            </a:r>
          </a:p>
          <a:p>
            <a:pPr marL="0" indent="0">
              <a:buNone/>
            </a:pPr>
            <a:r>
              <a:rPr lang="es-CL" b="1" dirty="0"/>
              <a:t>Ideal: </a:t>
            </a:r>
            <a:r>
              <a:rPr lang="es-CL" dirty="0"/>
              <a:t>Solicitar un tope similar para cuando las personas con esta trayectoria desempeñen algún puesto de dirección en una empresa del Estado o en una empresa dependiente del Sistema de Empresas Públicas.</a:t>
            </a:r>
          </a:p>
        </p:txBody>
      </p:sp>
      <p:sp>
        <p:nvSpPr>
          <p:cNvPr id="4" name="Marcador de pie de página 3">
            <a:extLst>
              <a:ext uri="{FF2B5EF4-FFF2-40B4-BE49-F238E27FC236}">
                <a16:creationId xmlns:a16="http://schemas.microsoft.com/office/drawing/2014/main" id="{D8A06200-442B-4F3C-8CC7-E15F3AA28165}"/>
              </a:ext>
            </a:extLst>
          </p:cNvPr>
          <p:cNvSpPr>
            <a:spLocks noGrp="1"/>
          </p:cNvSpPr>
          <p:nvPr>
            <p:ph type="ftr" sz="quarter" idx="11"/>
          </p:nvPr>
        </p:nvSpPr>
        <p:spPr/>
        <p:txBody>
          <a:bodyPr/>
          <a:lstStyle/>
          <a:p>
            <a:r>
              <a:rPr lang="es-CL"/>
              <a:t>(c) Salvador Valdés P.</a:t>
            </a:r>
          </a:p>
        </p:txBody>
      </p:sp>
      <p:sp>
        <p:nvSpPr>
          <p:cNvPr id="6" name="Marcador de número de diapositiva 5">
            <a:extLst>
              <a:ext uri="{FF2B5EF4-FFF2-40B4-BE49-F238E27FC236}">
                <a16:creationId xmlns:a16="http://schemas.microsoft.com/office/drawing/2014/main" id="{65086472-3AB4-4DF5-8777-186201833823}"/>
              </a:ext>
            </a:extLst>
          </p:cNvPr>
          <p:cNvSpPr>
            <a:spLocks noGrp="1"/>
          </p:cNvSpPr>
          <p:nvPr>
            <p:ph type="sldNum" sz="quarter" idx="12"/>
          </p:nvPr>
        </p:nvSpPr>
        <p:spPr/>
        <p:txBody>
          <a:bodyPr/>
          <a:lstStyle/>
          <a:p>
            <a:fld id="{E67370A2-CC11-46C6-8EBC-AC51B6DC5FF2}" type="slidenum">
              <a:rPr lang="es-CL" smtClean="0"/>
              <a:t>13</a:t>
            </a:fld>
            <a:endParaRPr lang="es-CL"/>
          </a:p>
        </p:txBody>
      </p:sp>
    </p:spTree>
    <p:extLst>
      <p:ext uri="{BB962C8B-B14F-4D97-AF65-F5344CB8AC3E}">
        <p14:creationId xmlns:p14="http://schemas.microsoft.com/office/powerpoint/2010/main" val="4174172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4C2579-0B41-4E20-BCDB-954BAF18CF62}"/>
              </a:ext>
            </a:extLst>
          </p:cNvPr>
          <p:cNvSpPr>
            <a:spLocks noGrp="1"/>
          </p:cNvSpPr>
          <p:nvPr>
            <p:ph type="ctrTitle"/>
          </p:nvPr>
        </p:nvSpPr>
        <p:spPr>
          <a:xfrm>
            <a:off x="1523999" y="1122362"/>
            <a:ext cx="9365673" cy="2843995"/>
          </a:xfrm>
        </p:spPr>
        <p:txBody>
          <a:bodyPr>
            <a:normAutofit fontScale="90000"/>
          </a:bodyPr>
          <a:lstStyle/>
          <a:p>
            <a:r>
              <a:rPr lang="es-CL" sz="6600" b="1" dirty="0"/>
              <a:t>MUCHAS GRACIAS</a:t>
            </a:r>
            <a:r>
              <a:rPr lang="es-CL" dirty="0"/>
              <a:t/>
            </a:r>
            <a:br>
              <a:rPr lang="es-CL" dirty="0"/>
            </a:br>
            <a:r>
              <a:rPr lang="es-CL" sz="3600" dirty="0"/>
              <a:t>Separación de remuneraciones entre el estamento político y la alta dirección pública</a:t>
            </a:r>
            <a:br>
              <a:rPr lang="es-CL" sz="3600" dirty="0"/>
            </a:br>
            <a:r>
              <a:rPr lang="es-CL" sz="4400" b="1" dirty="0"/>
              <a:t>Esta es una oportunidad histórica, como 2003</a:t>
            </a:r>
            <a:endParaRPr lang="es-CL" b="1" dirty="0"/>
          </a:p>
        </p:txBody>
      </p:sp>
      <p:sp>
        <p:nvSpPr>
          <p:cNvPr id="3" name="Subtítulo 2">
            <a:extLst>
              <a:ext uri="{FF2B5EF4-FFF2-40B4-BE49-F238E27FC236}">
                <a16:creationId xmlns:a16="http://schemas.microsoft.com/office/drawing/2014/main" id="{4FACB1B6-FA9E-4C78-8EC2-1DF40362556B}"/>
              </a:ext>
            </a:extLst>
          </p:cNvPr>
          <p:cNvSpPr>
            <a:spLocks noGrp="1"/>
          </p:cNvSpPr>
          <p:nvPr>
            <p:ph type="subTitle" idx="1"/>
          </p:nvPr>
        </p:nvSpPr>
        <p:spPr>
          <a:xfrm>
            <a:off x="1524000" y="4504562"/>
            <a:ext cx="9144000" cy="1655762"/>
          </a:xfrm>
        </p:spPr>
        <p:txBody>
          <a:bodyPr/>
          <a:lstStyle/>
          <a:p>
            <a:r>
              <a:rPr lang="es-CL" dirty="0"/>
              <a:t>Salvador Valdés Prieto, </a:t>
            </a:r>
          </a:p>
          <a:p>
            <a:r>
              <a:rPr lang="es-CL" dirty="0"/>
              <a:t>presentación al Consejo de Alta Dirección Pública, </a:t>
            </a:r>
          </a:p>
          <a:p>
            <a:r>
              <a:rPr lang="es-CL" dirty="0"/>
              <a:t>18 de junio 2020</a:t>
            </a:r>
          </a:p>
        </p:txBody>
      </p:sp>
      <p:sp>
        <p:nvSpPr>
          <p:cNvPr id="4" name="Marcador de pie de página 3">
            <a:extLst>
              <a:ext uri="{FF2B5EF4-FFF2-40B4-BE49-F238E27FC236}">
                <a16:creationId xmlns:a16="http://schemas.microsoft.com/office/drawing/2014/main" id="{DF9C4829-A93C-4B4D-88E8-D2EAC0F68FDA}"/>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C0401815-2B3E-451E-A3D0-C9D0F61D1AF8}"/>
              </a:ext>
            </a:extLst>
          </p:cNvPr>
          <p:cNvSpPr>
            <a:spLocks noGrp="1"/>
          </p:cNvSpPr>
          <p:nvPr>
            <p:ph type="sldNum" sz="quarter" idx="12"/>
          </p:nvPr>
        </p:nvSpPr>
        <p:spPr/>
        <p:txBody>
          <a:bodyPr/>
          <a:lstStyle/>
          <a:p>
            <a:fld id="{E67370A2-CC11-46C6-8EBC-AC51B6DC5FF2}" type="slidenum">
              <a:rPr lang="es-CL" smtClean="0"/>
              <a:t>14</a:t>
            </a:fld>
            <a:endParaRPr lang="es-CL"/>
          </a:p>
        </p:txBody>
      </p:sp>
    </p:spTree>
    <p:extLst>
      <p:ext uri="{BB962C8B-B14F-4D97-AF65-F5344CB8AC3E}">
        <p14:creationId xmlns:p14="http://schemas.microsoft.com/office/powerpoint/2010/main" val="2770180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Desafío y oportunidad</a:t>
            </a:r>
            <a:br>
              <a:rPr lang="es-CL" dirty="0"/>
            </a:br>
            <a:endParaRPr lang="es-CL" dirty="0"/>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lnSpcReduction="10000"/>
          </a:bodyPr>
          <a:lstStyle/>
          <a:p>
            <a:pPr marL="0" indent="0">
              <a:buNone/>
            </a:pPr>
            <a:r>
              <a:rPr lang="es-ES" sz="3200" dirty="0"/>
              <a:t>13 de mayo 2020: Congreso despacha reforma constitucional vía ley </a:t>
            </a:r>
            <a:r>
              <a:rPr lang="es-CL" sz="3200" dirty="0"/>
              <a:t>N°21.233. Publicada el 28 de mayo 2020.</a:t>
            </a:r>
            <a:endParaRPr lang="es-ES" sz="3600" dirty="0"/>
          </a:p>
          <a:p>
            <a:r>
              <a:rPr lang="es-CL" sz="3200" dirty="0"/>
              <a:t>Mandató al Consejo de Alta Dirección Pública (CADP) a proponer transitoriamente y por una sola vez, en un plazo de 30 días, una rebaja en la dieta de parlamentarios y las remuneraciones de ministros de Estado; </a:t>
            </a:r>
          </a:p>
          <a:p>
            <a:endParaRPr lang="es-CL" sz="3200" dirty="0"/>
          </a:p>
          <a:p>
            <a:r>
              <a:rPr lang="es-CL" sz="3200" dirty="0"/>
              <a:t>y en 90 días otras rebajas a las remuneraciones de otros funcionarios, incluyendo a </a:t>
            </a:r>
            <a:r>
              <a:rPr lang="es-CL" sz="3200"/>
              <a:t>los Subsecretarios.</a:t>
            </a:r>
            <a:endParaRPr lang="es-CL" sz="3200" dirty="0"/>
          </a:p>
        </p:txBody>
      </p:sp>
      <p:sp>
        <p:nvSpPr>
          <p:cNvPr id="6" name="Marcador de pie de página 5">
            <a:extLst>
              <a:ext uri="{FF2B5EF4-FFF2-40B4-BE49-F238E27FC236}">
                <a16:creationId xmlns:a16="http://schemas.microsoft.com/office/drawing/2014/main" id="{4E2AECFE-6EF6-419F-B175-822CC19779A8}"/>
              </a:ext>
            </a:extLst>
          </p:cNvPr>
          <p:cNvSpPr>
            <a:spLocks noGrp="1"/>
          </p:cNvSpPr>
          <p:nvPr>
            <p:ph type="ftr" sz="quarter" idx="11"/>
          </p:nvPr>
        </p:nvSpPr>
        <p:spPr/>
        <p:txBody>
          <a:bodyPr/>
          <a:lstStyle/>
          <a:p>
            <a:r>
              <a:rPr lang="es-CL"/>
              <a:t>(c) Salvador Valdés P.</a:t>
            </a:r>
          </a:p>
        </p:txBody>
      </p:sp>
      <p:sp>
        <p:nvSpPr>
          <p:cNvPr id="7" name="Marcador de número de diapositiva 6">
            <a:extLst>
              <a:ext uri="{FF2B5EF4-FFF2-40B4-BE49-F238E27FC236}">
                <a16:creationId xmlns:a16="http://schemas.microsoft.com/office/drawing/2014/main" id="{71FA11C8-2699-4AE6-88B7-530AD665EAD5}"/>
              </a:ext>
            </a:extLst>
          </p:cNvPr>
          <p:cNvSpPr>
            <a:spLocks noGrp="1"/>
          </p:cNvSpPr>
          <p:nvPr>
            <p:ph type="sldNum" sz="quarter" idx="12"/>
          </p:nvPr>
        </p:nvSpPr>
        <p:spPr/>
        <p:txBody>
          <a:bodyPr/>
          <a:lstStyle/>
          <a:p>
            <a:fld id="{E67370A2-CC11-46C6-8EBC-AC51B6DC5FF2}" type="slidenum">
              <a:rPr lang="es-CL" smtClean="0"/>
              <a:t>2</a:t>
            </a:fld>
            <a:endParaRPr lang="es-CL"/>
          </a:p>
        </p:txBody>
      </p:sp>
    </p:spTree>
    <p:extLst>
      <p:ext uri="{BB962C8B-B14F-4D97-AF65-F5344CB8AC3E}">
        <p14:creationId xmlns:p14="http://schemas.microsoft.com/office/powerpoint/2010/main" val="13063304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Primeros 30 días</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496291"/>
            <a:ext cx="10515600" cy="4714504"/>
          </a:xfrm>
        </p:spPr>
        <p:txBody>
          <a:bodyPr>
            <a:normAutofit fontScale="85000" lnSpcReduction="20000"/>
          </a:bodyPr>
          <a:lstStyle/>
          <a:p>
            <a:r>
              <a:rPr lang="es-ES" dirty="0"/>
              <a:t>Art. 62 CPR iguala la dieta parlamentaria a la remuneración de un ministro de Estado. </a:t>
            </a:r>
          </a:p>
          <a:p>
            <a:pPr marL="0" indent="0">
              <a:buNone/>
            </a:pPr>
            <a:r>
              <a:rPr lang="es-ES" dirty="0"/>
              <a:t>¿Qué simboliza esta igualación? </a:t>
            </a:r>
            <a:r>
              <a:rPr lang="es-CL" dirty="0"/>
              <a:t>todos son miembros de una misma clase política.</a:t>
            </a:r>
          </a:p>
          <a:p>
            <a:r>
              <a:rPr lang="es-CL" dirty="0"/>
              <a:t>Válido: el origen de los ministros es la votación popular que eligió al Presidente, y los parlamentarios también son elegidos en votación popular.</a:t>
            </a:r>
          </a:p>
          <a:p>
            <a:r>
              <a:rPr lang="es-CL" dirty="0"/>
              <a:t>Simboliza la voluntad del Congreso de </a:t>
            </a:r>
            <a:r>
              <a:rPr lang="es-CL" b="1" i="1" dirty="0"/>
              <a:t>separar el estamento político </a:t>
            </a:r>
            <a:r>
              <a:rPr lang="es-CL" dirty="0"/>
              <a:t>de otros grupos que trabajan en el Estado, como la alta dirección pública, los ejecutivos de empresas estatales y ciertos cuerpos técnicos (fiscalizadores, médicos).</a:t>
            </a:r>
          </a:p>
          <a:p>
            <a:pPr marL="0" indent="0">
              <a:buNone/>
            </a:pPr>
            <a:r>
              <a:rPr lang="es-ES" dirty="0"/>
              <a:t>¿Se justifica esta igualación</a:t>
            </a:r>
            <a:r>
              <a:rPr lang="es-CL" dirty="0"/>
              <a:t>? En general, sí. </a:t>
            </a:r>
          </a:p>
          <a:p>
            <a:pPr marL="0" indent="0">
              <a:buNone/>
            </a:pPr>
            <a:r>
              <a:rPr lang="es-CL" dirty="0"/>
              <a:t>¿Es bueno para el desarrollo político reducir remuneraciones? Dudo. No es resorte.</a:t>
            </a:r>
          </a:p>
          <a:p>
            <a:r>
              <a:rPr lang="es-CL" dirty="0"/>
              <a:t>Recomendación: con el fin de acomodar la voluntad expresada en la reforma, el Consejo ADP  debería rebajar estas remuneraciones en cuantía sustancial.</a:t>
            </a:r>
          </a:p>
          <a:p>
            <a:r>
              <a:rPr lang="es-CL" dirty="0"/>
              <a:t>El ideal: sacar del Congreso el control de las Asignaciones Parlamentarias.</a:t>
            </a:r>
          </a:p>
        </p:txBody>
      </p:sp>
      <p:sp>
        <p:nvSpPr>
          <p:cNvPr id="4" name="Marcador de pie de página 3">
            <a:extLst>
              <a:ext uri="{FF2B5EF4-FFF2-40B4-BE49-F238E27FC236}">
                <a16:creationId xmlns:a16="http://schemas.microsoft.com/office/drawing/2014/main" id="{A79C70BD-6951-4AB6-98BB-3DD2E8702623}"/>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5210A1C4-B61E-4A05-85B2-D6B62B930666}"/>
              </a:ext>
            </a:extLst>
          </p:cNvPr>
          <p:cNvSpPr>
            <a:spLocks noGrp="1"/>
          </p:cNvSpPr>
          <p:nvPr>
            <p:ph type="sldNum" sz="quarter" idx="12"/>
          </p:nvPr>
        </p:nvSpPr>
        <p:spPr/>
        <p:txBody>
          <a:bodyPr/>
          <a:lstStyle/>
          <a:p>
            <a:fld id="{E67370A2-CC11-46C6-8EBC-AC51B6DC5FF2}" type="slidenum">
              <a:rPr lang="es-CL" smtClean="0"/>
              <a:t>3</a:t>
            </a:fld>
            <a:endParaRPr lang="es-CL"/>
          </a:p>
        </p:txBody>
      </p:sp>
    </p:spTree>
    <p:extLst>
      <p:ext uri="{BB962C8B-B14F-4D97-AF65-F5344CB8AC3E}">
        <p14:creationId xmlns:p14="http://schemas.microsoft.com/office/powerpoint/2010/main" val="589911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Siguientes 90 días: el Desafío</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fontScale="92500" lnSpcReduction="10000"/>
          </a:bodyPr>
          <a:lstStyle/>
          <a:p>
            <a:pPr marL="0" indent="0">
              <a:buNone/>
            </a:pPr>
            <a:r>
              <a:rPr lang="es-CL" dirty="0"/>
              <a:t>Rebajar las remuneraciones de:</a:t>
            </a:r>
          </a:p>
          <a:p>
            <a:r>
              <a:rPr lang="es-CL" dirty="0"/>
              <a:t>Presidente de la República, </a:t>
            </a:r>
          </a:p>
          <a:p>
            <a:r>
              <a:rPr lang="es-CL" dirty="0">
                <a:solidFill>
                  <a:srgbClr val="FF0000"/>
                </a:solidFill>
              </a:rPr>
              <a:t>Subsecretarios</a:t>
            </a:r>
            <a:r>
              <a:rPr lang="es-CL" dirty="0"/>
              <a:t>, </a:t>
            </a:r>
          </a:p>
          <a:p>
            <a:r>
              <a:rPr lang="es-CL" dirty="0"/>
              <a:t>Intendentes, Gobernadores, </a:t>
            </a:r>
          </a:p>
          <a:p>
            <a:r>
              <a:rPr lang="es-CL" dirty="0"/>
              <a:t>delegados presidenciales regionales y provinciales, </a:t>
            </a:r>
          </a:p>
          <a:p>
            <a:r>
              <a:rPr lang="es-CL" dirty="0">
                <a:solidFill>
                  <a:srgbClr val="FF0000"/>
                </a:solidFill>
              </a:rPr>
              <a:t>Funcionarios que la ley denomina como de exclusiva confianza presidencial </a:t>
            </a:r>
            <a:r>
              <a:rPr lang="es-CL" sz="2600" dirty="0"/>
              <a:t>(Art. 32, N° 10 CPR) y </a:t>
            </a:r>
            <a:endParaRPr lang="es-CL" dirty="0"/>
          </a:p>
          <a:p>
            <a:r>
              <a:rPr lang="es-CL" dirty="0"/>
              <a:t>personas contratadas sobre la base de honorarios que asesoren directamente a las autoridades de gobierno antes señaladas.</a:t>
            </a:r>
          </a:p>
          <a:p>
            <a:pPr marL="0" indent="0">
              <a:buNone/>
            </a:pPr>
            <a:r>
              <a:rPr lang="es-CL" b="1" dirty="0"/>
              <a:t>El plazo de 90 días permite al Consejo ADP solicitar una nueva reforma</a:t>
            </a:r>
          </a:p>
          <a:p>
            <a:pPr marL="0" indent="0">
              <a:buNone/>
            </a:pPr>
            <a:endParaRPr lang="es-CL" dirty="0"/>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4</a:t>
            </a:fld>
            <a:endParaRPr lang="es-CL"/>
          </a:p>
        </p:txBody>
      </p:sp>
    </p:spTree>
    <p:extLst>
      <p:ext uri="{BB962C8B-B14F-4D97-AF65-F5344CB8AC3E}">
        <p14:creationId xmlns:p14="http://schemas.microsoft.com/office/powerpoint/2010/main" val="101651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Próximos 90 días: Desafío es oportunidad</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a:bodyPr>
          <a:lstStyle/>
          <a:p>
            <a:pPr marL="0" indent="0">
              <a:buNone/>
            </a:pPr>
            <a:r>
              <a:rPr lang="es-CL" dirty="0"/>
              <a:t>La demanda de la opinión pública y de los legisladores por </a:t>
            </a:r>
            <a:r>
              <a:rPr lang="es-CL" b="1" i="1" dirty="0"/>
              <a:t>separar el estamento político </a:t>
            </a:r>
            <a:r>
              <a:rPr lang="es-CL" dirty="0"/>
              <a:t>de otros grupos que trabajan en el Estado, incluyendo a la alta dirección pública, </a:t>
            </a:r>
          </a:p>
          <a:p>
            <a:pPr marL="0" indent="0">
              <a:buNone/>
            </a:pPr>
            <a:r>
              <a:rPr lang="es-CL" dirty="0"/>
              <a:t>abre espacio para adecuar mejor las remuneraciones de los altos directivos a las que ofrece el mercado laboral más amplio, según competencias y responsabilidades. </a:t>
            </a:r>
          </a:p>
          <a:p>
            <a:pPr marL="0" indent="0">
              <a:buNone/>
            </a:pPr>
            <a:r>
              <a:rPr lang="es-CL" dirty="0"/>
              <a:t>Es una oportunidad histórica, nunca vista desde 2003.</a:t>
            </a:r>
          </a:p>
          <a:p>
            <a:pPr marL="0" indent="0">
              <a:buNone/>
            </a:pPr>
            <a:r>
              <a:rPr lang="es-CL" b="1" dirty="0"/>
              <a:t>Se propone al Consejo ADP actuar con decisión para solicitar una nueva reforma, en tres ejes:</a:t>
            </a:r>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5</a:t>
            </a:fld>
            <a:endParaRPr lang="es-CL"/>
          </a:p>
        </p:txBody>
      </p:sp>
    </p:spTree>
    <p:extLst>
      <p:ext uri="{BB962C8B-B14F-4D97-AF65-F5344CB8AC3E}">
        <p14:creationId xmlns:p14="http://schemas.microsoft.com/office/powerpoint/2010/main" val="543027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Desafío es oportunidad. Eje N° 1: subsecretarios</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a:bodyPr>
          <a:lstStyle/>
          <a:p>
            <a:pPr marL="0" indent="0">
              <a:buNone/>
            </a:pPr>
            <a:r>
              <a:rPr lang="es-CL" dirty="0"/>
              <a:t>Subsecretarios pertenecen al estamento político. </a:t>
            </a:r>
          </a:p>
          <a:p>
            <a:pPr marL="0" indent="0">
              <a:buNone/>
            </a:pPr>
            <a:r>
              <a:rPr lang="es-CL" dirty="0"/>
              <a:t>Art. 65, inciso 2°, segunda oración de la Ley 19.882 actualmente dice</a:t>
            </a:r>
          </a:p>
          <a:p>
            <a:pPr marL="534988" indent="0">
              <a:buNone/>
            </a:pPr>
            <a:r>
              <a:rPr lang="es-CL" dirty="0"/>
              <a:t>“Con to</a:t>
            </a:r>
            <a:r>
              <a:rPr lang="es-CL" altLang="es-CL" dirty="0"/>
              <a:t>do, la concesión de esta asignación, sumadas las remuneraciones de carácter permanente, no podrá significar en cada año calendario, una cantidad promedio superior a las que correspondan al </a:t>
            </a:r>
            <a:r>
              <a:rPr lang="es-CL" altLang="es-CL" b="1" dirty="0">
                <a:solidFill>
                  <a:srgbClr val="FF0000"/>
                </a:solidFill>
              </a:rPr>
              <a:t>subsecretario</a:t>
            </a:r>
            <a:r>
              <a:rPr lang="es-CL" altLang="es-CL" dirty="0"/>
              <a:t> del ramo.”</a:t>
            </a:r>
          </a:p>
          <a:p>
            <a:pPr marL="0" indent="0">
              <a:buNone/>
            </a:pPr>
            <a:r>
              <a:rPr lang="es-CL" dirty="0"/>
              <a:t>Propuesta: Rescatar a los Altos Directivos por medio de:</a:t>
            </a:r>
          </a:p>
          <a:p>
            <a:pPr marL="534988" indent="0">
              <a:buNone/>
            </a:pPr>
            <a:r>
              <a:rPr lang="es-CL" dirty="0"/>
              <a:t>A. Reemplazar dicha oración de la Ley 19.882.</a:t>
            </a:r>
          </a:p>
          <a:p>
            <a:pPr marL="534988" indent="0">
              <a:buNone/>
            </a:pPr>
            <a:endParaRPr lang="es-CL" dirty="0"/>
          </a:p>
          <a:p>
            <a:pPr marL="534988" indent="0">
              <a:buNone/>
            </a:pPr>
            <a:endParaRPr lang="es-CL" altLang="es-CL" dirty="0"/>
          </a:p>
          <a:p>
            <a:pPr marL="0" indent="0">
              <a:buNone/>
            </a:pPr>
            <a:endParaRPr lang="es-CL" dirty="0"/>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6</a:t>
            </a:fld>
            <a:endParaRPr lang="es-CL"/>
          </a:p>
        </p:txBody>
      </p:sp>
    </p:spTree>
    <p:extLst>
      <p:ext uri="{BB962C8B-B14F-4D97-AF65-F5344CB8AC3E}">
        <p14:creationId xmlns:p14="http://schemas.microsoft.com/office/powerpoint/2010/main" val="6485658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1: subsecretarios</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fontScale="92500" lnSpcReduction="20000"/>
          </a:bodyPr>
          <a:lstStyle/>
          <a:p>
            <a:r>
              <a:rPr lang="es-CL" dirty="0"/>
              <a:t>Propuesta de nueva segunda oración en la Ley 19.882, Art. 65, inciso 2°: </a:t>
            </a:r>
          </a:p>
          <a:p>
            <a:pPr marL="0" indent="0">
              <a:buNone/>
            </a:pPr>
            <a:r>
              <a:rPr lang="es-CL" dirty="0"/>
              <a:t>1) Reemplazar texto “al subsecretario del ramo” por </a:t>
            </a:r>
          </a:p>
          <a:p>
            <a:pPr marL="0" indent="0" algn="just">
              <a:buNone/>
            </a:pPr>
            <a:r>
              <a:rPr lang="es-CL" dirty="0"/>
              <a:t>“al promedio simple de las remuneraciones de los cinco consejeros del Banco Central de Chile y de los cinco gerentes generales o ejecutivos superiores de las cinco empresas del Estado que hayan tenido mayor volumen de activos en promedio en los tres años calendario previos a la definición de la asignación, excluyendo a la Corporación Nacional del Cobre.”</a:t>
            </a:r>
          </a:p>
          <a:p>
            <a:pPr marL="0" indent="0" algn="just">
              <a:buNone/>
            </a:pPr>
            <a:endParaRPr lang="es-CL" dirty="0"/>
          </a:p>
          <a:p>
            <a:pPr marL="0" indent="0" algn="just">
              <a:buNone/>
            </a:pPr>
            <a:r>
              <a:rPr lang="es-CL" dirty="0"/>
              <a:t>2) </a:t>
            </a:r>
            <a:r>
              <a:rPr lang="es-CL" b="1" dirty="0"/>
              <a:t>en un artículo transitorio</a:t>
            </a:r>
            <a:r>
              <a:rPr lang="es-CL" dirty="0"/>
              <a:t>, limitar la magnitud del cambio en la asignación de ADP, en cada oportunidad en que el Consejo ADP la recalcule, a 25% de la suma de las remuneraciones brutas de carácter permanente, incluyendo la anterior asignación de ADP . </a:t>
            </a:r>
            <a:r>
              <a:rPr lang="es-CL" b="1" dirty="0"/>
              <a:t>Gradualidad</a:t>
            </a:r>
            <a:r>
              <a:rPr lang="es-CL" dirty="0"/>
              <a:t>.</a:t>
            </a:r>
          </a:p>
        </p:txBody>
      </p:sp>
      <p:sp>
        <p:nvSpPr>
          <p:cNvPr id="9" name="Marcador de pie de página 8">
            <a:extLst>
              <a:ext uri="{FF2B5EF4-FFF2-40B4-BE49-F238E27FC236}">
                <a16:creationId xmlns:a16="http://schemas.microsoft.com/office/drawing/2014/main" id="{E5548A76-1C76-42DB-B93C-024FCDF10D82}"/>
              </a:ext>
            </a:extLst>
          </p:cNvPr>
          <p:cNvSpPr>
            <a:spLocks noGrp="1"/>
          </p:cNvSpPr>
          <p:nvPr>
            <p:ph type="ftr" sz="quarter" idx="11"/>
          </p:nvPr>
        </p:nvSpPr>
        <p:spPr/>
        <p:txBody>
          <a:bodyPr/>
          <a:lstStyle/>
          <a:p>
            <a:r>
              <a:rPr lang="es-CL"/>
              <a:t>(c) Salvador Valdés P.</a:t>
            </a:r>
          </a:p>
        </p:txBody>
      </p:sp>
      <p:sp>
        <p:nvSpPr>
          <p:cNvPr id="10" name="Marcador de número de diapositiva 9">
            <a:extLst>
              <a:ext uri="{FF2B5EF4-FFF2-40B4-BE49-F238E27FC236}">
                <a16:creationId xmlns:a16="http://schemas.microsoft.com/office/drawing/2014/main" id="{11AE7962-B0DF-48BD-B24C-922ED9A611DD}"/>
              </a:ext>
            </a:extLst>
          </p:cNvPr>
          <p:cNvSpPr>
            <a:spLocks noGrp="1"/>
          </p:cNvSpPr>
          <p:nvPr>
            <p:ph type="sldNum" sz="quarter" idx="12"/>
          </p:nvPr>
        </p:nvSpPr>
        <p:spPr/>
        <p:txBody>
          <a:bodyPr/>
          <a:lstStyle/>
          <a:p>
            <a:fld id="{E67370A2-CC11-46C6-8EBC-AC51B6DC5FF2}" type="slidenum">
              <a:rPr lang="es-CL" smtClean="0"/>
              <a:t>7</a:t>
            </a:fld>
            <a:endParaRPr lang="es-CL"/>
          </a:p>
        </p:txBody>
      </p:sp>
    </p:spTree>
    <p:extLst>
      <p:ext uri="{BB962C8B-B14F-4D97-AF65-F5344CB8AC3E}">
        <p14:creationId xmlns:p14="http://schemas.microsoft.com/office/powerpoint/2010/main" val="2817272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1: subsecretarios</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fontScale="92500" lnSpcReduction="10000"/>
          </a:bodyPr>
          <a:lstStyle/>
          <a:p>
            <a:pPr marL="514350" indent="-514350">
              <a:buAutoNum type="alphaUcPeriod" startAt="2"/>
            </a:pPr>
            <a:r>
              <a:rPr lang="es-CL" dirty="0"/>
              <a:t>Actualmente los subsecretarios son “Jefes de Servicio” para el personal de sus Subsecretarías y para los programas presupuestarios que dependen de ellas.</a:t>
            </a:r>
          </a:p>
          <a:p>
            <a:pPr marL="0" indent="0">
              <a:buNone/>
            </a:pPr>
            <a:r>
              <a:rPr lang="es-CL" dirty="0"/>
              <a:t>La mayoría de los subsecretarios son, han sido y serán políticos junior, no técnicos. Debería ser liberado de la gestión, para que pueda concentrarse en apoyar al Ministro en la formulación de políticas públicas, en la relación con el Congreso y en la comunicación con la ciudadanía.</a:t>
            </a:r>
          </a:p>
          <a:p>
            <a:pPr marL="0" indent="0">
              <a:buNone/>
            </a:pPr>
            <a:r>
              <a:rPr lang="es-CL" dirty="0"/>
              <a:t>Una separación real del estamento político requiere </a:t>
            </a:r>
            <a:r>
              <a:rPr lang="es-CL" b="1" dirty="0"/>
              <a:t>crear un nuevo cargo en cada Subsecretaría, que asuma las responsabilidades administrativas y de gestión: un “Director Técnico”, designado por ADP.</a:t>
            </a:r>
          </a:p>
          <a:p>
            <a:pPr marL="0" indent="0">
              <a:buNone/>
            </a:pPr>
            <a:r>
              <a:rPr lang="es-CL" dirty="0"/>
              <a:t>Es una oportunidad histórica. La implementación debe ser gradual, tal como se hizo al extender la cobertura de la Alta Dirección Pública</a:t>
            </a:r>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8</a:t>
            </a:fld>
            <a:endParaRPr lang="es-CL"/>
          </a:p>
        </p:txBody>
      </p:sp>
    </p:spTree>
    <p:extLst>
      <p:ext uri="{BB962C8B-B14F-4D97-AF65-F5344CB8AC3E}">
        <p14:creationId xmlns:p14="http://schemas.microsoft.com/office/powerpoint/2010/main" val="308934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35E2D6-1F0C-4A52-99F5-647F5B0844C8}"/>
              </a:ext>
            </a:extLst>
          </p:cNvPr>
          <p:cNvSpPr>
            <a:spLocks noGrp="1"/>
          </p:cNvSpPr>
          <p:nvPr>
            <p:ph type="title"/>
          </p:nvPr>
        </p:nvSpPr>
        <p:spPr/>
        <p:txBody>
          <a:bodyPr>
            <a:normAutofit/>
          </a:bodyPr>
          <a:lstStyle/>
          <a:p>
            <a:r>
              <a:rPr lang="es-CL" dirty="0"/>
              <a:t>Eje N° 2: </a:t>
            </a:r>
            <a:r>
              <a:rPr lang="es-CL" dirty="0" err="1"/>
              <a:t>func</a:t>
            </a:r>
            <a:r>
              <a:rPr lang="es-CL" dirty="0"/>
              <a:t>. de la exclusiva confianza del PR</a:t>
            </a:r>
          </a:p>
        </p:txBody>
      </p:sp>
      <p:sp>
        <p:nvSpPr>
          <p:cNvPr id="3" name="Marcador de contenido 2">
            <a:extLst>
              <a:ext uri="{FF2B5EF4-FFF2-40B4-BE49-F238E27FC236}">
                <a16:creationId xmlns:a16="http://schemas.microsoft.com/office/drawing/2014/main" id="{245FD27C-7A6B-423A-9EAD-43FA3B008644}"/>
              </a:ext>
            </a:extLst>
          </p:cNvPr>
          <p:cNvSpPr>
            <a:spLocks noGrp="1"/>
          </p:cNvSpPr>
          <p:nvPr>
            <p:ph idx="1"/>
          </p:nvPr>
        </p:nvSpPr>
        <p:spPr>
          <a:xfrm>
            <a:off x="838200" y="1801241"/>
            <a:ext cx="10515600" cy="4351338"/>
          </a:xfrm>
        </p:spPr>
        <p:txBody>
          <a:bodyPr>
            <a:normAutofit/>
          </a:bodyPr>
          <a:lstStyle/>
          <a:p>
            <a:pPr marL="0" indent="0">
              <a:buNone/>
            </a:pPr>
            <a:r>
              <a:rPr lang="es-CL" dirty="0"/>
              <a:t>Casi todos Altos Directivos de Primer Nivel son funcionarios de la exclusiva confianza presidencial.</a:t>
            </a:r>
          </a:p>
          <a:p>
            <a:pPr marL="0" indent="0">
              <a:buNone/>
            </a:pPr>
            <a:r>
              <a:rPr lang="es-CL" dirty="0"/>
              <a:t>     Esta reforma los trata como si pertenecieran al estamento político.</a:t>
            </a:r>
          </a:p>
          <a:p>
            <a:pPr marL="0" indent="0">
              <a:buNone/>
            </a:pPr>
            <a:r>
              <a:rPr lang="es-CL" dirty="0"/>
              <a:t>Eso es profundamente incorrecto, mucho más en 2020 que en 2003, cuando se inició la ADP.</a:t>
            </a:r>
          </a:p>
          <a:p>
            <a:pPr marL="0" indent="0">
              <a:buNone/>
            </a:pPr>
            <a:r>
              <a:rPr lang="es-CL" dirty="0"/>
              <a:t>Esta parte tiene el mayor peligro para la ciudadanía, que depende de las prestaciones continuas de los Servicios Públicos. Destruiría la ADP.</a:t>
            </a:r>
          </a:p>
          <a:p>
            <a:pPr marL="0" indent="0">
              <a:buNone/>
            </a:pPr>
            <a:r>
              <a:rPr lang="es-CL" dirty="0"/>
              <a:t>Objetivo: coherente con las intenciones de los legisladores, </a:t>
            </a:r>
            <a:r>
              <a:rPr lang="es-CL" dirty="0" err="1"/>
              <a:t>insisitr</a:t>
            </a:r>
            <a:r>
              <a:rPr lang="es-CL" dirty="0"/>
              <a:t> en separar a los Altos Directivos de Primer Nivel  del estamento político.</a:t>
            </a:r>
          </a:p>
        </p:txBody>
      </p:sp>
      <p:sp>
        <p:nvSpPr>
          <p:cNvPr id="4" name="Marcador de pie de página 3">
            <a:extLst>
              <a:ext uri="{FF2B5EF4-FFF2-40B4-BE49-F238E27FC236}">
                <a16:creationId xmlns:a16="http://schemas.microsoft.com/office/drawing/2014/main" id="{E699F8A0-FD5D-4263-BBEB-80F54AB98991}"/>
              </a:ext>
            </a:extLst>
          </p:cNvPr>
          <p:cNvSpPr>
            <a:spLocks noGrp="1"/>
          </p:cNvSpPr>
          <p:nvPr>
            <p:ph type="ftr" sz="quarter" idx="11"/>
          </p:nvPr>
        </p:nvSpPr>
        <p:spPr/>
        <p:txBody>
          <a:bodyPr/>
          <a:lstStyle/>
          <a:p>
            <a:r>
              <a:rPr lang="es-CL"/>
              <a:t>(c) Salvador Valdés P.</a:t>
            </a:r>
          </a:p>
        </p:txBody>
      </p:sp>
      <p:sp>
        <p:nvSpPr>
          <p:cNvPr id="5" name="Marcador de número de diapositiva 4">
            <a:extLst>
              <a:ext uri="{FF2B5EF4-FFF2-40B4-BE49-F238E27FC236}">
                <a16:creationId xmlns:a16="http://schemas.microsoft.com/office/drawing/2014/main" id="{6CD220D2-A6B4-4ED4-A212-1791C9124644}"/>
              </a:ext>
            </a:extLst>
          </p:cNvPr>
          <p:cNvSpPr>
            <a:spLocks noGrp="1"/>
          </p:cNvSpPr>
          <p:nvPr>
            <p:ph type="sldNum" sz="quarter" idx="12"/>
          </p:nvPr>
        </p:nvSpPr>
        <p:spPr/>
        <p:txBody>
          <a:bodyPr/>
          <a:lstStyle/>
          <a:p>
            <a:fld id="{E67370A2-CC11-46C6-8EBC-AC51B6DC5FF2}" type="slidenum">
              <a:rPr lang="es-CL" smtClean="0"/>
              <a:t>9</a:t>
            </a:fld>
            <a:endParaRPr lang="es-CL"/>
          </a:p>
        </p:txBody>
      </p:sp>
    </p:spTree>
    <p:extLst>
      <p:ext uri="{BB962C8B-B14F-4D97-AF65-F5344CB8AC3E}">
        <p14:creationId xmlns:p14="http://schemas.microsoft.com/office/powerpoint/2010/main" val="2887687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259</TotalTime>
  <Words>1505</Words>
  <Application>Microsoft Office PowerPoint</Application>
  <PresentationFormat>Panorámica</PresentationFormat>
  <Paragraphs>107</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Separación de remuneraciones entre el estamento político y la alta dirección pública</vt:lpstr>
      <vt:lpstr>Desafío y oportunidad </vt:lpstr>
      <vt:lpstr>Primeros 30 días</vt:lpstr>
      <vt:lpstr>Siguientes 90 días: el Desafío</vt:lpstr>
      <vt:lpstr>Próximos 90 días: Desafío es oportunidad</vt:lpstr>
      <vt:lpstr>Desafío es oportunidad. Eje N° 1: subsecretarios</vt:lpstr>
      <vt:lpstr>Eje N° 1: subsecretarios</vt:lpstr>
      <vt:lpstr>Eje N° 1: subsecretarios</vt:lpstr>
      <vt:lpstr>Eje N° 2: func. de la exclusiva confianza del PR</vt:lpstr>
      <vt:lpstr>Eje N° 2: func. de la exclusiva confianza del PR</vt:lpstr>
      <vt:lpstr>Eje N° 3: limitar remun. a políticos migrantes </vt:lpstr>
      <vt:lpstr>Eje N° 3: limitar remun. a políticos migrantes </vt:lpstr>
      <vt:lpstr>Eje N° 3: limitar remun. a políticos migrantes </vt:lpstr>
      <vt:lpstr>MUCHAS GRACIAS Separación de remuneraciones entre el estamento político y la alta dirección pública Esta es una oportunidad histórica, como 2003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Separación de remuneraciones entre el estamento político y la alta dirección pública</dc:title>
  <dc:creator>Salvador Valdes</dc:creator>
  <cp:lastModifiedBy>Conrado</cp:lastModifiedBy>
  <cp:revision>29</cp:revision>
  <dcterms:created xsi:type="dcterms:W3CDTF">2020-06-18T01:03:32Z</dcterms:created>
  <dcterms:modified xsi:type="dcterms:W3CDTF">2020-06-25T13:28:12Z</dcterms:modified>
</cp:coreProperties>
</file>