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2" r:id="rId8"/>
    <p:sldId id="261"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0"/>
    <p:restoredTop sz="93478"/>
  </p:normalViewPr>
  <p:slideViewPr>
    <p:cSldViewPr snapToGrid="0" snapToObjects="1">
      <p:cViewPr varScale="1">
        <p:scale>
          <a:sx n="124" d="100"/>
          <a:sy n="124"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5/29/20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5/29/20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F3B08-DFEC-0241-AA09-5895055D68C2}"/>
              </a:ext>
            </a:extLst>
          </p:cNvPr>
          <p:cNvSpPr>
            <a:spLocks noGrp="1"/>
          </p:cNvSpPr>
          <p:nvPr>
            <p:ph type="ctrTitle"/>
          </p:nvPr>
        </p:nvSpPr>
        <p:spPr/>
        <p:txBody>
          <a:bodyPr/>
          <a:lstStyle/>
          <a:p>
            <a:r>
              <a:rPr lang="es-CL" dirty="0"/>
              <a:t>Recomendaciones para la definicion de la dieta parlamentaria</a:t>
            </a:r>
          </a:p>
        </p:txBody>
      </p:sp>
      <p:sp>
        <p:nvSpPr>
          <p:cNvPr id="3" name="Subtítulo 2">
            <a:extLst>
              <a:ext uri="{FF2B5EF4-FFF2-40B4-BE49-F238E27FC236}">
                <a16:creationId xmlns:a16="http://schemas.microsoft.com/office/drawing/2014/main" id="{663D2846-B064-3A4C-806F-097C704E21DC}"/>
              </a:ext>
            </a:extLst>
          </p:cNvPr>
          <p:cNvSpPr>
            <a:spLocks noGrp="1"/>
          </p:cNvSpPr>
          <p:nvPr>
            <p:ph type="subTitle" idx="1"/>
          </p:nvPr>
        </p:nvSpPr>
        <p:spPr/>
        <p:txBody>
          <a:bodyPr>
            <a:normAutofit fontScale="77500" lnSpcReduction="20000"/>
          </a:bodyPr>
          <a:lstStyle/>
          <a:p>
            <a:r>
              <a:rPr lang="es-CL" dirty="0"/>
              <a:t>Reunión consejo alta direccion pública</a:t>
            </a:r>
          </a:p>
          <a:p>
            <a:r>
              <a:rPr lang="es-CL" dirty="0"/>
              <a:t>29 de mayo de 2020</a:t>
            </a:r>
          </a:p>
          <a:p>
            <a:r>
              <a:rPr lang="es-CL" dirty="0"/>
              <a:t>VERÓNICA PINILLA M.</a:t>
            </a:r>
          </a:p>
          <a:p>
            <a:r>
              <a:rPr lang="es-CL" dirty="0"/>
              <a:t>Ph.D. Social Policy and Administration</a:t>
            </a:r>
          </a:p>
          <a:p>
            <a:r>
              <a:rPr lang="es-CL" dirty="0"/>
              <a:t>Directora Area de Reforma y Modernizacion del estado</a:t>
            </a:r>
          </a:p>
          <a:p>
            <a:r>
              <a:rPr lang="es-CL" dirty="0"/>
              <a:t>Fundacion Chile 21</a:t>
            </a:r>
          </a:p>
        </p:txBody>
      </p:sp>
    </p:spTree>
    <p:extLst>
      <p:ext uri="{BB962C8B-B14F-4D97-AF65-F5344CB8AC3E}">
        <p14:creationId xmlns:p14="http://schemas.microsoft.com/office/powerpoint/2010/main" val="271559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5D842D-F123-A04B-BCC6-8BCCCCCAF242}"/>
              </a:ext>
            </a:extLst>
          </p:cNvPr>
          <p:cNvSpPr>
            <a:spLocks noGrp="1"/>
          </p:cNvSpPr>
          <p:nvPr>
            <p:ph type="title"/>
          </p:nvPr>
        </p:nvSpPr>
        <p:spPr/>
        <p:txBody>
          <a:bodyPr/>
          <a:lstStyle/>
          <a:p>
            <a:r>
              <a:rPr lang="es-CL" dirty="0"/>
              <a:t>Que criterios deberiamos considerar?</a:t>
            </a:r>
          </a:p>
        </p:txBody>
      </p:sp>
      <p:sp>
        <p:nvSpPr>
          <p:cNvPr id="3" name="Marcador de contenido 2">
            <a:extLst>
              <a:ext uri="{FF2B5EF4-FFF2-40B4-BE49-F238E27FC236}">
                <a16:creationId xmlns:a16="http://schemas.microsoft.com/office/drawing/2014/main" id="{44EA7B99-969C-2D4C-B9D9-991E8A482713}"/>
              </a:ext>
            </a:extLst>
          </p:cNvPr>
          <p:cNvSpPr>
            <a:spLocks noGrp="1"/>
          </p:cNvSpPr>
          <p:nvPr>
            <p:ph idx="1"/>
          </p:nvPr>
        </p:nvSpPr>
        <p:spPr>
          <a:xfrm>
            <a:off x="1141413" y="1869897"/>
            <a:ext cx="9905998" cy="4726112"/>
          </a:xfrm>
        </p:spPr>
        <p:txBody>
          <a:bodyPr>
            <a:normAutofit/>
          </a:bodyPr>
          <a:lstStyle/>
          <a:p>
            <a:pPr algn="just"/>
            <a:r>
              <a:rPr lang="es-CL" dirty="0"/>
              <a:t>Las rentas deben considerar una correccion en las dietas parlamentarias: </a:t>
            </a:r>
          </a:p>
          <a:p>
            <a:pPr lvl="2" algn="just"/>
            <a:r>
              <a:rPr lang="es-CL" dirty="0"/>
              <a:t>Las dietas de los y las parlamentarias deberia acercarse mas al alcalde que al ministro de estado. Esto es bajo una logica de la naturaleza de la funcion publica y no sobre la logica de los equilibrios entre poderes de estado.</a:t>
            </a:r>
          </a:p>
          <a:p>
            <a:pPr lvl="2" algn="just"/>
            <a:r>
              <a:rPr lang="es-CL" dirty="0"/>
              <a:t>Es la unica manera que los alcaldes y diputados tengan consideraciones como iguales, que son cargos de representación popular. </a:t>
            </a:r>
          </a:p>
          <a:p>
            <a:pPr lvl="2" algn="just"/>
            <a:endParaRPr lang="es-CL" dirty="0"/>
          </a:p>
          <a:p>
            <a:endParaRPr lang="es-CL" dirty="0"/>
          </a:p>
        </p:txBody>
      </p:sp>
    </p:spTree>
    <p:extLst>
      <p:ext uri="{BB962C8B-B14F-4D97-AF65-F5344CB8AC3E}">
        <p14:creationId xmlns:p14="http://schemas.microsoft.com/office/powerpoint/2010/main" val="87646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340805-E42A-B44A-A997-881EB6A73C36}"/>
              </a:ext>
            </a:extLst>
          </p:cNvPr>
          <p:cNvSpPr>
            <a:spLocks noGrp="1"/>
          </p:cNvSpPr>
          <p:nvPr>
            <p:ph idx="1"/>
          </p:nvPr>
        </p:nvSpPr>
        <p:spPr>
          <a:xfrm>
            <a:off x="1141413" y="2379327"/>
            <a:ext cx="9905998" cy="3124201"/>
          </a:xfrm>
        </p:spPr>
        <p:txBody>
          <a:bodyPr>
            <a:noAutofit/>
          </a:bodyPr>
          <a:lstStyle/>
          <a:p>
            <a:pPr marL="0" indent="0" algn="just">
              <a:buNone/>
            </a:pPr>
            <a:r>
              <a:rPr lang="es-CL" sz="2400" dirty="0"/>
              <a:t>La problemática esta centrada en La dieta parlamentaria y su composición. </a:t>
            </a:r>
          </a:p>
          <a:p>
            <a:pPr algn="just"/>
            <a:r>
              <a:rPr lang="es-CL" sz="2400" dirty="0"/>
              <a:t> el debate ha estado centrado en definir una adecuado monto de ingresos para los parlamentarios/as. </a:t>
            </a:r>
          </a:p>
          <a:p>
            <a:pPr algn="just"/>
            <a:r>
              <a:rPr lang="es-CL" sz="2400" dirty="0"/>
              <a:t>Es preciso mencionar que lo anterior no es obvio, ya que estos cargos cumplen, a su vez, dos roles muy diversos: rol de elaboracion de leyes y otro de representación popular en el territorio. Este ultimo lo obliga a tener una relacion con sus electores cercana y permanente y en este ambito es donde es preciso hacer los mayores esfuerzos de reducción de discrecionalidad existente. </a:t>
            </a:r>
          </a:p>
        </p:txBody>
      </p:sp>
    </p:spTree>
    <p:extLst>
      <p:ext uri="{BB962C8B-B14F-4D97-AF65-F5344CB8AC3E}">
        <p14:creationId xmlns:p14="http://schemas.microsoft.com/office/powerpoint/2010/main" val="169920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D176A-4E41-7A4E-A3F8-8B44B11E776E}"/>
              </a:ext>
            </a:extLst>
          </p:cNvPr>
          <p:cNvSpPr>
            <a:spLocks noGrp="1"/>
          </p:cNvSpPr>
          <p:nvPr>
            <p:ph type="title"/>
          </p:nvPr>
        </p:nvSpPr>
        <p:spPr/>
        <p:txBody>
          <a:bodyPr/>
          <a:lstStyle/>
          <a:p>
            <a:pPr algn="just"/>
            <a:r>
              <a:rPr lang="es-CL" dirty="0"/>
              <a:t>desagregaciones</a:t>
            </a:r>
          </a:p>
        </p:txBody>
      </p:sp>
      <p:sp>
        <p:nvSpPr>
          <p:cNvPr id="3" name="Marcador de contenido 2">
            <a:extLst>
              <a:ext uri="{FF2B5EF4-FFF2-40B4-BE49-F238E27FC236}">
                <a16:creationId xmlns:a16="http://schemas.microsoft.com/office/drawing/2014/main" id="{24163E45-20BE-7A4A-80B4-B21417A1625C}"/>
              </a:ext>
            </a:extLst>
          </p:cNvPr>
          <p:cNvSpPr>
            <a:spLocks noGrp="1"/>
          </p:cNvSpPr>
          <p:nvPr>
            <p:ph idx="1"/>
          </p:nvPr>
        </p:nvSpPr>
        <p:spPr/>
        <p:txBody>
          <a:bodyPr>
            <a:normAutofit/>
          </a:bodyPr>
          <a:lstStyle/>
          <a:p>
            <a:pPr algn="just"/>
            <a:r>
              <a:rPr lang="es-CL" sz="2400" dirty="0"/>
              <a:t>Hay que identificar la existencia de dos elementos que hacen posible entender los ingresos o recursos que reciben los parlamentarios: la </a:t>
            </a:r>
            <a:r>
              <a:rPr lang="es-CL" sz="2400" b="1" u="sng" dirty="0"/>
              <a:t>dieta</a:t>
            </a:r>
            <a:r>
              <a:rPr lang="es-CL" sz="2400" b="1" dirty="0"/>
              <a:t> </a:t>
            </a:r>
            <a:r>
              <a:rPr lang="es-CL" sz="2400" dirty="0"/>
              <a:t>propiamente tal (remuneración) y </a:t>
            </a:r>
            <a:r>
              <a:rPr lang="es-CL" sz="2400" b="1" u="sng" dirty="0"/>
              <a:t>las asignaciones parlamentarias </a:t>
            </a:r>
            <a:r>
              <a:rPr lang="es-CL" sz="2400" dirty="0"/>
              <a:t>asociadas al rol que los parlamentarios cumplen. </a:t>
            </a:r>
          </a:p>
          <a:p>
            <a:pPr algn="just"/>
            <a:r>
              <a:rPr lang="es-CL" sz="2400" dirty="0"/>
              <a:t>Existen diferencias entre diputados y senadores de la republica.</a:t>
            </a:r>
          </a:p>
          <a:p>
            <a:endParaRPr lang="es-CL" sz="2400" dirty="0"/>
          </a:p>
        </p:txBody>
      </p:sp>
    </p:spTree>
    <p:extLst>
      <p:ext uri="{BB962C8B-B14F-4D97-AF65-F5344CB8AC3E}">
        <p14:creationId xmlns:p14="http://schemas.microsoft.com/office/powerpoint/2010/main" val="79141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55ED5-498F-904F-9B82-72BFEEE781AA}"/>
              </a:ext>
            </a:extLst>
          </p:cNvPr>
          <p:cNvSpPr>
            <a:spLocks noGrp="1"/>
          </p:cNvSpPr>
          <p:nvPr>
            <p:ph type="title"/>
          </p:nvPr>
        </p:nvSpPr>
        <p:spPr>
          <a:xfrm>
            <a:off x="1141413" y="229458"/>
            <a:ext cx="9905998" cy="1905000"/>
          </a:xfrm>
        </p:spPr>
        <p:txBody>
          <a:bodyPr/>
          <a:lstStyle/>
          <a:p>
            <a:r>
              <a:rPr lang="es-CL" dirty="0"/>
              <a:t>Remuneracion parlamentaria</a:t>
            </a:r>
          </a:p>
        </p:txBody>
      </p:sp>
      <p:sp>
        <p:nvSpPr>
          <p:cNvPr id="3" name="Marcador de contenido 2">
            <a:extLst>
              <a:ext uri="{FF2B5EF4-FFF2-40B4-BE49-F238E27FC236}">
                <a16:creationId xmlns:a16="http://schemas.microsoft.com/office/drawing/2014/main" id="{66E4A4ED-7642-D34A-A10C-0CC60B717704}"/>
              </a:ext>
            </a:extLst>
          </p:cNvPr>
          <p:cNvSpPr>
            <a:spLocks noGrp="1"/>
          </p:cNvSpPr>
          <p:nvPr>
            <p:ph idx="1"/>
          </p:nvPr>
        </p:nvSpPr>
        <p:spPr/>
        <p:txBody>
          <a:bodyPr>
            <a:noAutofit/>
          </a:bodyPr>
          <a:lstStyle/>
          <a:p>
            <a:r>
              <a:rPr lang="es-CL" sz="2400" dirty="0"/>
              <a:t>Ingresos parlamentarios</a:t>
            </a:r>
          </a:p>
          <a:p>
            <a:r>
              <a:rPr lang="es-CL" sz="2400" dirty="0"/>
              <a:t>1) dieta parlamentaria</a:t>
            </a:r>
          </a:p>
          <a:p>
            <a:r>
              <a:rPr lang="es-CL" sz="2400" dirty="0"/>
              <a:t>2) asignaciones: corresponden a financiar tareas de representación popular y labores políticas territoriales.</a:t>
            </a:r>
          </a:p>
          <a:p>
            <a:pPr lvl="3"/>
            <a:r>
              <a:rPr lang="es-CL" sz="2400" dirty="0"/>
              <a:t>Personal de apoyo</a:t>
            </a:r>
          </a:p>
          <a:p>
            <a:pPr lvl="3"/>
            <a:r>
              <a:rPr lang="es-CL" sz="2400" dirty="0"/>
              <a:t>Asesoria externa </a:t>
            </a:r>
          </a:p>
          <a:p>
            <a:pPr lvl="3"/>
            <a:r>
              <a:rPr lang="es-CL" sz="2400" dirty="0"/>
              <a:t>Gastos operacionales    (fijo y variables): teléfonos, equipamientos, arriendo oficinas</a:t>
            </a:r>
          </a:p>
          <a:p>
            <a:pPr lvl="3"/>
            <a:r>
              <a:rPr lang="es-CL" sz="2400" dirty="0"/>
              <a:t>Traslado de pasajes aereos</a:t>
            </a:r>
          </a:p>
          <a:p>
            <a:pPr lvl="3"/>
            <a:r>
              <a:rPr lang="es-CL" sz="2400" dirty="0"/>
              <a:t>Amortización de automóviles (propios)</a:t>
            </a:r>
          </a:p>
        </p:txBody>
      </p:sp>
    </p:spTree>
    <p:extLst>
      <p:ext uri="{BB962C8B-B14F-4D97-AF65-F5344CB8AC3E}">
        <p14:creationId xmlns:p14="http://schemas.microsoft.com/office/powerpoint/2010/main" val="346294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21D17-A4A5-9F4B-BC2E-B2E8B05DF0CA}"/>
              </a:ext>
            </a:extLst>
          </p:cNvPr>
          <p:cNvSpPr>
            <a:spLocks noGrp="1"/>
          </p:cNvSpPr>
          <p:nvPr>
            <p:ph type="title"/>
          </p:nvPr>
        </p:nvSpPr>
        <p:spPr>
          <a:xfrm>
            <a:off x="1141413" y="75345"/>
            <a:ext cx="9905998" cy="1905000"/>
          </a:xfrm>
        </p:spPr>
        <p:txBody>
          <a:bodyPr/>
          <a:lstStyle/>
          <a:p>
            <a:r>
              <a:rPr lang="es-CL" dirty="0"/>
              <a:t>Diagnostico dieta parlamentaria</a:t>
            </a:r>
          </a:p>
        </p:txBody>
      </p:sp>
      <p:sp>
        <p:nvSpPr>
          <p:cNvPr id="3" name="Marcador de contenido 2">
            <a:extLst>
              <a:ext uri="{FF2B5EF4-FFF2-40B4-BE49-F238E27FC236}">
                <a16:creationId xmlns:a16="http://schemas.microsoft.com/office/drawing/2014/main" id="{8741EC0A-472E-EF4B-965C-AC5B7B3D0455}"/>
              </a:ext>
            </a:extLst>
          </p:cNvPr>
          <p:cNvSpPr>
            <a:spLocks noGrp="1"/>
          </p:cNvSpPr>
          <p:nvPr>
            <p:ph idx="1"/>
          </p:nvPr>
        </p:nvSpPr>
        <p:spPr>
          <a:xfrm>
            <a:off x="1141413" y="1968359"/>
            <a:ext cx="9905998" cy="4329694"/>
          </a:xfrm>
        </p:spPr>
        <p:txBody>
          <a:bodyPr>
            <a:noAutofit/>
          </a:bodyPr>
          <a:lstStyle/>
          <a:p>
            <a:r>
              <a:rPr lang="es-CL" sz="2400" dirty="0"/>
              <a:t>La dieta parlamentaria se ha establecido de acuerdo al articulo 62 de la constitución: “los diputado y senadores percibirán como una renta una dieta equivalente a la remuneración de un ministro de estado, incluídas todas las asignaciones que a éstos correspondan”. </a:t>
            </a:r>
          </a:p>
          <a:p>
            <a:r>
              <a:rPr lang="es-CL" sz="2400" dirty="0"/>
              <a:t>Al comparar la dieta chilena respecto de las dietas de otros parlamentarios: chile aparece siendo el país con la rentas mas altas </a:t>
            </a:r>
          </a:p>
          <a:p>
            <a:endParaRPr lang="es-CL" sz="2400" dirty="0"/>
          </a:p>
          <a:p>
            <a:endParaRPr lang="es-CL" sz="2400" dirty="0"/>
          </a:p>
          <a:p>
            <a:pPr marL="0" indent="0">
              <a:buNone/>
            </a:pPr>
            <a:endParaRPr lang="es-CL" sz="2400" dirty="0"/>
          </a:p>
          <a:p>
            <a:r>
              <a:rPr lang="es-CL" sz="2400" dirty="0"/>
              <a:t>El promedio mundial considera cargos con y sin dedicacion exclusiva. </a:t>
            </a:r>
          </a:p>
        </p:txBody>
      </p:sp>
      <p:graphicFrame>
        <p:nvGraphicFramePr>
          <p:cNvPr id="4" name="Tabla 3">
            <a:extLst>
              <a:ext uri="{FF2B5EF4-FFF2-40B4-BE49-F238E27FC236}">
                <a16:creationId xmlns:a16="http://schemas.microsoft.com/office/drawing/2014/main" id="{E3DB6247-59E8-0C4C-A86C-73C82CF3DA99}"/>
              </a:ext>
            </a:extLst>
          </p:cNvPr>
          <p:cNvGraphicFramePr>
            <a:graphicFrameLocks noGrp="1"/>
          </p:cNvGraphicFramePr>
          <p:nvPr>
            <p:extLst>
              <p:ext uri="{D42A27DB-BD31-4B8C-83A1-F6EECF244321}">
                <p14:modId xmlns:p14="http://schemas.microsoft.com/office/powerpoint/2010/main" val="1689179837"/>
              </p:ext>
            </p:extLst>
          </p:nvPr>
        </p:nvGraphicFramePr>
        <p:xfrm>
          <a:off x="3678148" y="4386492"/>
          <a:ext cx="4191856" cy="1422400"/>
        </p:xfrm>
        <a:graphic>
          <a:graphicData uri="http://schemas.openxmlformats.org/drawingml/2006/table">
            <a:tbl>
              <a:tblPr>
                <a:tableStyleId>{5C22544A-7EE6-4342-B048-85BDC9FD1C3A}</a:tableStyleId>
              </a:tblPr>
              <a:tblGrid>
                <a:gridCol w="2518959">
                  <a:extLst>
                    <a:ext uri="{9D8B030D-6E8A-4147-A177-3AD203B41FA5}">
                      <a16:colId xmlns:a16="http://schemas.microsoft.com/office/drawing/2014/main" val="2536617548"/>
                    </a:ext>
                  </a:extLst>
                </a:gridCol>
                <a:gridCol w="1672897">
                  <a:extLst>
                    <a:ext uri="{9D8B030D-6E8A-4147-A177-3AD203B41FA5}">
                      <a16:colId xmlns:a16="http://schemas.microsoft.com/office/drawing/2014/main" val="2369811286"/>
                    </a:ext>
                  </a:extLst>
                </a:gridCol>
              </a:tblGrid>
              <a:tr h="203200">
                <a:tc>
                  <a:txBody>
                    <a:bodyPr/>
                    <a:lstStyle/>
                    <a:p>
                      <a:pPr algn="l" fontAlgn="b"/>
                      <a:r>
                        <a:rPr lang="es-CL" sz="1200" u="none" strike="noStrike" dirty="0">
                          <a:effectLst/>
                        </a:rPr>
                        <a:t>Chile</a:t>
                      </a:r>
                      <a:endParaRPr lang="es-CL"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2295326"/>
                  </a:ext>
                </a:extLst>
              </a:tr>
              <a:tr h="203200">
                <a:tc>
                  <a:txBody>
                    <a:bodyPr/>
                    <a:lstStyle/>
                    <a:p>
                      <a:pPr algn="l" fontAlgn="b"/>
                      <a:r>
                        <a:rPr lang="es-CL" sz="1200" u="none" strike="noStrike" dirty="0">
                          <a:effectLst/>
                        </a:rPr>
                        <a:t>México:</a:t>
                      </a:r>
                      <a:endParaRPr lang="es-CL"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59%</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0397834"/>
                  </a:ext>
                </a:extLst>
              </a:tr>
              <a:tr h="203200">
                <a:tc>
                  <a:txBody>
                    <a:bodyPr/>
                    <a:lstStyle/>
                    <a:p>
                      <a:pPr algn="l" fontAlgn="b"/>
                      <a:r>
                        <a:rPr lang="es-CL" sz="1200" u="none" strike="noStrike" dirty="0">
                          <a:effectLst/>
                        </a:rPr>
                        <a:t>Canadá</a:t>
                      </a:r>
                      <a:endParaRPr lang="es-CL"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45%</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2390028"/>
                  </a:ext>
                </a:extLst>
              </a:tr>
              <a:tr h="203200">
                <a:tc>
                  <a:txBody>
                    <a:bodyPr/>
                    <a:lstStyle/>
                    <a:p>
                      <a:pPr algn="l" fontAlgn="b"/>
                      <a:r>
                        <a:rPr lang="es-CL" sz="1200" u="none" strike="noStrike">
                          <a:effectLst/>
                        </a:rPr>
                        <a:t>Nueva Zelanda</a:t>
                      </a:r>
                      <a:endParaRPr lang="es-CL"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35%</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7996694"/>
                  </a:ext>
                </a:extLst>
              </a:tr>
              <a:tr h="203200">
                <a:tc>
                  <a:txBody>
                    <a:bodyPr/>
                    <a:lstStyle/>
                    <a:p>
                      <a:pPr algn="l" fontAlgn="b"/>
                      <a:r>
                        <a:rPr lang="es-CL" sz="1200" u="none" strike="noStrike">
                          <a:effectLst/>
                        </a:rPr>
                        <a:t>Reino Unido</a:t>
                      </a:r>
                      <a:endParaRPr lang="es-CL"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32%</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754714"/>
                  </a:ext>
                </a:extLst>
              </a:tr>
              <a:tr h="203200">
                <a:tc>
                  <a:txBody>
                    <a:bodyPr/>
                    <a:lstStyle/>
                    <a:p>
                      <a:pPr algn="l" fontAlgn="b"/>
                      <a:r>
                        <a:rPr lang="es-CL" sz="1200" u="none" strike="noStrike">
                          <a:effectLst/>
                        </a:rPr>
                        <a:t>Finlandia</a:t>
                      </a:r>
                      <a:endParaRPr lang="es-CL"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a:effectLst/>
                        </a:rPr>
                        <a:t>28%</a:t>
                      </a:r>
                      <a:endParaRPr lang="es-CL"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6741316"/>
                  </a:ext>
                </a:extLst>
              </a:tr>
              <a:tr h="203200">
                <a:tc>
                  <a:txBody>
                    <a:bodyPr/>
                    <a:lstStyle/>
                    <a:p>
                      <a:pPr algn="l" fontAlgn="b"/>
                      <a:r>
                        <a:rPr lang="es-CL" sz="1200" u="none" strike="noStrike" dirty="0">
                          <a:effectLst/>
                        </a:rPr>
                        <a:t>Promedio Mundial*</a:t>
                      </a:r>
                      <a:endParaRPr lang="es-CL"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200" u="none" strike="noStrike" dirty="0">
                          <a:effectLst/>
                        </a:rPr>
                        <a:t>21%</a:t>
                      </a:r>
                      <a:endParaRPr lang="es-CL"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3609586"/>
                  </a:ext>
                </a:extLst>
              </a:tr>
            </a:tbl>
          </a:graphicData>
        </a:graphic>
      </p:graphicFrame>
    </p:spTree>
    <p:extLst>
      <p:ext uri="{BB962C8B-B14F-4D97-AF65-F5344CB8AC3E}">
        <p14:creationId xmlns:p14="http://schemas.microsoft.com/office/powerpoint/2010/main" val="163544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A6024C2-442C-AF40-A8BD-A37ECE44B566}"/>
              </a:ext>
            </a:extLst>
          </p:cNvPr>
          <p:cNvSpPr>
            <a:spLocks noGrp="1"/>
          </p:cNvSpPr>
          <p:nvPr>
            <p:ph idx="1"/>
          </p:nvPr>
        </p:nvSpPr>
        <p:spPr>
          <a:xfrm>
            <a:off x="1141413" y="2666999"/>
            <a:ext cx="9905998" cy="3124201"/>
          </a:xfrm>
        </p:spPr>
        <p:txBody>
          <a:bodyPr>
            <a:normAutofit/>
          </a:bodyPr>
          <a:lstStyle/>
          <a:p>
            <a:pPr algn="just"/>
            <a:r>
              <a:rPr lang="es-CL" sz="2400" dirty="0"/>
              <a:t>Al compararse la dieta parlamentaria chilena con otras dietas en otros países, los resultados son muy similares, independiente si estas comparaciones se hacen respecto a: PIB percapita, sueldos promedios, sueldos minimos.</a:t>
            </a:r>
          </a:p>
          <a:p>
            <a:pPr marL="0" indent="0">
              <a:buNone/>
            </a:pPr>
            <a:endParaRPr lang="es-CL" sz="2400" dirty="0"/>
          </a:p>
          <a:p>
            <a:endParaRPr lang="es-CL" sz="2400" dirty="0"/>
          </a:p>
          <a:p>
            <a:endParaRPr lang="es-CL" sz="2400" dirty="0"/>
          </a:p>
        </p:txBody>
      </p:sp>
    </p:spTree>
    <p:extLst>
      <p:ext uri="{BB962C8B-B14F-4D97-AF65-F5344CB8AC3E}">
        <p14:creationId xmlns:p14="http://schemas.microsoft.com/office/powerpoint/2010/main" val="302017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CF353-A2E8-4F47-940D-C34CA888B50D}"/>
              </a:ext>
            </a:extLst>
          </p:cNvPr>
          <p:cNvSpPr>
            <a:spLocks noGrp="1"/>
          </p:cNvSpPr>
          <p:nvPr>
            <p:ph type="title"/>
          </p:nvPr>
        </p:nvSpPr>
        <p:spPr/>
        <p:txBody>
          <a:bodyPr/>
          <a:lstStyle/>
          <a:p>
            <a:r>
              <a:rPr lang="es-CL" dirty="0"/>
              <a:t>Rol del consejo resolutivo de asignaciones parlamentarias /consejo de auditoria</a:t>
            </a:r>
          </a:p>
        </p:txBody>
      </p:sp>
      <p:sp>
        <p:nvSpPr>
          <p:cNvPr id="3" name="Marcador de contenido 2">
            <a:extLst>
              <a:ext uri="{FF2B5EF4-FFF2-40B4-BE49-F238E27FC236}">
                <a16:creationId xmlns:a16="http://schemas.microsoft.com/office/drawing/2014/main" id="{802B0470-7CA4-8A4A-9DD9-7FCD64D792F8}"/>
              </a:ext>
            </a:extLst>
          </p:cNvPr>
          <p:cNvSpPr>
            <a:spLocks noGrp="1"/>
          </p:cNvSpPr>
          <p:nvPr>
            <p:ph idx="1"/>
          </p:nvPr>
        </p:nvSpPr>
        <p:spPr/>
        <p:txBody>
          <a:bodyPr>
            <a:noAutofit/>
          </a:bodyPr>
          <a:lstStyle/>
          <a:p>
            <a:pPr algn="just"/>
            <a:r>
              <a:rPr lang="es-CL" dirty="0"/>
              <a:t>Cargos que sean elegidos por sistema de alta direccion pública, donde los incumbentes no tengan ninguna vinculación con los consejeros.  Estos cargos deben ser en períodos diferentes a los de elección de parlamentarios.</a:t>
            </a:r>
          </a:p>
          <a:p>
            <a:pPr algn="just"/>
            <a:r>
              <a:rPr lang="es-CL" dirty="0"/>
              <a:t>institucionalidad que puedan entregar informes periódicos, transparentes y con rendición de cuentas pública a la ciudadanía. </a:t>
            </a:r>
          </a:p>
          <a:p>
            <a:pPr algn="just"/>
            <a:r>
              <a:rPr lang="es-CL" dirty="0"/>
              <a:t>Que las auditorías constituyan un trabajo permanente, en especial en período de elecciones parlamentarias. Ej: Eliminación de las cuentas públicas de los parlamentarios en período de elecciones. Como lograr que los parlamentarios/as en ejercicio no utilicen sus asignaciones para mejorar sus condiciones de éxito en las votaciones?.</a:t>
            </a:r>
          </a:p>
          <a:p>
            <a:pPr algn="just"/>
            <a:endParaRPr lang="es-CL" dirty="0"/>
          </a:p>
        </p:txBody>
      </p:sp>
    </p:spTree>
    <p:extLst>
      <p:ext uri="{BB962C8B-B14F-4D97-AF65-F5344CB8AC3E}">
        <p14:creationId xmlns:p14="http://schemas.microsoft.com/office/powerpoint/2010/main" val="420384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5D842D-F123-A04B-BCC6-8BCCCCCAF242}"/>
              </a:ext>
            </a:extLst>
          </p:cNvPr>
          <p:cNvSpPr>
            <a:spLocks noGrp="1"/>
          </p:cNvSpPr>
          <p:nvPr>
            <p:ph type="title"/>
          </p:nvPr>
        </p:nvSpPr>
        <p:spPr/>
        <p:txBody>
          <a:bodyPr/>
          <a:lstStyle/>
          <a:p>
            <a:r>
              <a:rPr lang="es-CL" dirty="0"/>
              <a:t>Que criterios deberiamos considerar?</a:t>
            </a:r>
          </a:p>
        </p:txBody>
      </p:sp>
      <p:sp>
        <p:nvSpPr>
          <p:cNvPr id="3" name="Marcador de contenido 2">
            <a:extLst>
              <a:ext uri="{FF2B5EF4-FFF2-40B4-BE49-F238E27FC236}">
                <a16:creationId xmlns:a16="http://schemas.microsoft.com/office/drawing/2014/main" id="{44EA7B99-969C-2D4C-B9D9-991E8A482713}"/>
              </a:ext>
            </a:extLst>
          </p:cNvPr>
          <p:cNvSpPr>
            <a:spLocks noGrp="1"/>
          </p:cNvSpPr>
          <p:nvPr>
            <p:ph idx="1"/>
          </p:nvPr>
        </p:nvSpPr>
        <p:spPr/>
        <p:txBody>
          <a:bodyPr>
            <a:normAutofit fontScale="85000" lnSpcReduction="20000"/>
          </a:bodyPr>
          <a:lstStyle/>
          <a:p>
            <a:pPr algn="just"/>
            <a:r>
              <a:rPr lang="es-CL" dirty="0"/>
              <a:t>Que los parlamentarios y sus rentas sean equilibradas en relación al universo en de los cargos de representación popular (presidente/a república, senadores, gobernadores regionales, alcadles, concejales y cores).</a:t>
            </a:r>
          </a:p>
          <a:p>
            <a:pPr algn="just"/>
            <a:r>
              <a:rPr lang="es-CL" dirty="0"/>
              <a:t>Esto obliga a revisar las remuneraciones de estos cargos, pero tamien el resto de las remuneraciones del ejecutivo, o poder central, en su conjunto. </a:t>
            </a:r>
          </a:p>
          <a:p>
            <a:pPr algn="just"/>
            <a:r>
              <a:rPr lang="es-CL" dirty="0"/>
              <a:t>Esta revisión debe considerar, en profundidad, justificar sueldos que sean competitivos, pero que sean abordados con justicia, transparencia y pertinencia: desde el consejero del banco central, presidente de la republica, corte suprema, ministros  y subsecretarios, fiscalia nacional, presidente de cplt (no es de dedicación exclusiva), contralor, superintendentes, entre otros) </a:t>
            </a:r>
          </a:p>
          <a:p>
            <a:pPr algn="just"/>
            <a:r>
              <a:rPr lang="es-CL" dirty="0"/>
              <a:t>aquí el factor determinante y que deberia ayudar a definir la dieta parlamentaria son los ingresos promedios de la población.  (considerar acercarse al 60% de 70% de los promedios de ingresos nacionales).</a:t>
            </a:r>
          </a:p>
          <a:p>
            <a:pPr algn="just"/>
            <a:endParaRPr lang="es-CL" dirty="0"/>
          </a:p>
          <a:p>
            <a:endParaRPr lang="es-CL" dirty="0"/>
          </a:p>
        </p:txBody>
      </p:sp>
    </p:spTree>
    <p:extLst>
      <p:ext uri="{BB962C8B-B14F-4D97-AF65-F5344CB8AC3E}">
        <p14:creationId xmlns:p14="http://schemas.microsoft.com/office/powerpoint/2010/main" val="27829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5D842D-F123-A04B-BCC6-8BCCCCCAF242}"/>
              </a:ext>
            </a:extLst>
          </p:cNvPr>
          <p:cNvSpPr>
            <a:spLocks noGrp="1"/>
          </p:cNvSpPr>
          <p:nvPr>
            <p:ph type="title"/>
          </p:nvPr>
        </p:nvSpPr>
        <p:spPr/>
        <p:txBody>
          <a:bodyPr/>
          <a:lstStyle/>
          <a:p>
            <a:r>
              <a:rPr lang="es-CL" dirty="0"/>
              <a:t>Que criterios deberiamos considerar?</a:t>
            </a:r>
          </a:p>
        </p:txBody>
      </p:sp>
      <p:sp>
        <p:nvSpPr>
          <p:cNvPr id="3" name="Marcador de contenido 2">
            <a:extLst>
              <a:ext uri="{FF2B5EF4-FFF2-40B4-BE49-F238E27FC236}">
                <a16:creationId xmlns:a16="http://schemas.microsoft.com/office/drawing/2014/main" id="{44EA7B99-969C-2D4C-B9D9-991E8A482713}"/>
              </a:ext>
            </a:extLst>
          </p:cNvPr>
          <p:cNvSpPr>
            <a:spLocks noGrp="1"/>
          </p:cNvSpPr>
          <p:nvPr>
            <p:ph idx="1"/>
          </p:nvPr>
        </p:nvSpPr>
        <p:spPr>
          <a:xfrm>
            <a:off x="1141413" y="1869897"/>
            <a:ext cx="9905998" cy="4726112"/>
          </a:xfrm>
        </p:spPr>
        <p:txBody>
          <a:bodyPr>
            <a:normAutofit fontScale="85000" lnSpcReduction="20000"/>
          </a:bodyPr>
          <a:lstStyle/>
          <a:p>
            <a:pPr algn="just"/>
            <a:r>
              <a:rPr lang="es-CL" dirty="0"/>
              <a:t>Las rentas deben considerar una reducción sustantiva en las asignaciones parlamentarias: </a:t>
            </a:r>
          </a:p>
          <a:p>
            <a:pPr lvl="2" algn="just"/>
            <a:r>
              <a:rPr lang="es-CL" dirty="0"/>
              <a:t>Revisión de los calendarios de atención distrital (2 semanas de terreno y dos semanas de trabajo de comisiones)</a:t>
            </a:r>
          </a:p>
          <a:p>
            <a:pPr lvl="2" algn="just"/>
            <a:r>
              <a:rPr lang="es-CL" dirty="0"/>
              <a:t>Inversión tecnológica de las comisiones, con capacidad de obtener apoyo técnico experto que permita producir informacion de calidad eficiente. (uso de base de datos, apoyo de universidades, centros internacionales, etc. Producción de información relevante para la toma de decisiones)</a:t>
            </a:r>
          </a:p>
          <a:p>
            <a:pPr lvl="2" algn="just"/>
            <a:r>
              <a:rPr lang="es-CL" dirty="0"/>
              <a:t>Inversion en tecnologia para implementar de mejor manera centro de gobierno y con una relacion mas formal con las bancadas (revisar roles de las divisiones de segpres)</a:t>
            </a:r>
          </a:p>
          <a:p>
            <a:pPr lvl="2" algn="just"/>
            <a:r>
              <a:rPr lang="es-CL" dirty="0"/>
              <a:t>Trabajo de las comisiones via teletrabajo y que permita mas tiempo en terreno.</a:t>
            </a:r>
          </a:p>
          <a:p>
            <a:pPr lvl="2" algn="just"/>
            <a:r>
              <a:rPr lang="es-CL" dirty="0"/>
              <a:t>Eliminacion de asesores expertos externos. Estos recursos deben ir a pagar asesores en la biblioteca o a universidades que entreguen asesorías al parlamento (esto podria ser parte de las licitaciones que se hagan bi anualmente y en relacion a temáticas especificas por comision tanto en el senado como en la camara de diputados)</a:t>
            </a:r>
          </a:p>
          <a:p>
            <a:pPr lvl="2" algn="just"/>
            <a:r>
              <a:rPr lang="es-CL" dirty="0"/>
              <a:t>Establecer oficinas territoriales compartidas en los distritos, reduciendo costos y asegurando presencia parlamentaria (centros de atencion parlamentaria)</a:t>
            </a:r>
          </a:p>
          <a:p>
            <a:pPr lvl="2" algn="just"/>
            <a:r>
              <a:rPr lang="es-CL" dirty="0"/>
              <a:t>Reducción de gastos de telefonia, de apoyos administrativos, traslados ajustados a las distancias que deben cubrir los diputados efectivamente y solo para las semanas distritales (2)</a:t>
            </a:r>
          </a:p>
          <a:p>
            <a:pPr lvl="2" algn="just"/>
            <a:r>
              <a:rPr lang="es-CL" dirty="0"/>
              <a:t>Cierre del congreso en valparaíso. Esto permite reduccion de tiempos de traslados a una tercera región, y mas tiempo efectivo de trabajo en comisiones. </a:t>
            </a:r>
          </a:p>
          <a:p>
            <a:endParaRPr lang="es-CL" dirty="0"/>
          </a:p>
        </p:txBody>
      </p:sp>
    </p:spTree>
    <p:extLst>
      <p:ext uri="{BB962C8B-B14F-4D97-AF65-F5344CB8AC3E}">
        <p14:creationId xmlns:p14="http://schemas.microsoft.com/office/powerpoint/2010/main" val="423257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Malla</Template>
  <TotalTime>4782</TotalTime>
  <Words>1020</Words>
  <Application>Microsoft Macintosh PowerPoint</Application>
  <PresentationFormat>Panorámica</PresentationFormat>
  <Paragraphs>68</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Century Gothic</vt:lpstr>
      <vt:lpstr>Malla</vt:lpstr>
      <vt:lpstr>Recomendaciones para la definicion de la dieta parlamentaria</vt:lpstr>
      <vt:lpstr>Presentación de PowerPoint</vt:lpstr>
      <vt:lpstr>desagregaciones</vt:lpstr>
      <vt:lpstr>Remuneracion parlamentaria</vt:lpstr>
      <vt:lpstr>Diagnostico dieta parlamentaria</vt:lpstr>
      <vt:lpstr>Presentación de PowerPoint</vt:lpstr>
      <vt:lpstr>Rol del consejo resolutivo de asignaciones parlamentarias /consejo de auditoria</vt:lpstr>
      <vt:lpstr>Que criterios deberiamos considerar?</vt:lpstr>
      <vt:lpstr>Que criterios deberiamos considerar?</vt:lpstr>
      <vt:lpstr>Que criterios deberiamos considerar?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Recomendaciones para la definicion de la dieta parlamentaria</dc:title>
  <dc:creator>Microsoft Office User</dc:creator>
  <cp:lastModifiedBy>Microsoft Office User</cp:lastModifiedBy>
  <cp:revision>15</cp:revision>
  <dcterms:created xsi:type="dcterms:W3CDTF">2020-05-28T22:12:54Z</dcterms:created>
  <dcterms:modified xsi:type="dcterms:W3CDTF">2020-06-01T15:06:50Z</dcterms:modified>
</cp:coreProperties>
</file>